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16" r:id="rId6"/>
    <p:sldId id="315" r:id="rId7"/>
    <p:sldId id="314" r:id="rId8"/>
    <p:sldId id="313" r:id="rId9"/>
    <p:sldId id="312" r:id="rId10"/>
    <p:sldId id="318" r:id="rId11"/>
    <p:sldId id="319" r:id="rId12"/>
    <p:sldId id="260" r:id="rId13"/>
    <p:sldId id="317" r:id="rId14"/>
    <p:sldId id="261" r:id="rId15"/>
    <p:sldId id="262" r:id="rId16"/>
    <p:sldId id="263" r:id="rId17"/>
    <p:sldId id="264" r:id="rId18"/>
    <p:sldId id="265" r:id="rId19"/>
    <p:sldId id="266" r:id="rId20"/>
    <p:sldId id="268" r:id="rId21"/>
    <p:sldId id="269" r:id="rId22"/>
    <p:sldId id="320" r:id="rId23"/>
    <p:sldId id="321" r:id="rId24"/>
    <p:sldId id="322" r:id="rId25"/>
    <p:sldId id="323" r:id="rId26"/>
    <p:sldId id="271" r:id="rId27"/>
    <p:sldId id="273" r:id="rId28"/>
    <p:sldId id="277" r:id="rId29"/>
    <p:sldId id="278" r:id="rId30"/>
    <p:sldId id="279" r:id="rId31"/>
    <p:sldId id="280" r:id="rId32"/>
    <p:sldId id="281" r:id="rId33"/>
    <p:sldId id="276" r:id="rId34"/>
    <p:sldId id="324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11" r:id="rId53"/>
    <p:sldId id="307" r:id="rId54"/>
    <p:sldId id="300" r:id="rId55"/>
    <p:sldId id="301" r:id="rId56"/>
    <p:sldId id="302" r:id="rId57"/>
    <p:sldId id="303" r:id="rId5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2609F-2848-4839-B30F-C1F093DF6B69}" v="2" dt="2023-07-31T10:19:40.2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주찬" userId="c666ee58-fdc4-4ce0-a5ec-55b9666c3080" providerId="ADAL" clId="{5612609F-2848-4839-B30F-C1F093DF6B69}"/>
    <pc:docChg chg="undo custSel modSld">
      <pc:chgData name="하주찬" userId="c666ee58-fdc4-4ce0-a5ec-55b9666c3080" providerId="ADAL" clId="{5612609F-2848-4839-B30F-C1F093DF6B69}" dt="2023-07-31T10:38:49.094" v="7" actId="20577"/>
      <pc:docMkLst>
        <pc:docMk/>
      </pc:docMkLst>
      <pc:sldChg chg="delSp modSp mod">
        <pc:chgData name="하주찬" userId="c666ee58-fdc4-4ce0-a5ec-55b9666c3080" providerId="ADAL" clId="{5612609F-2848-4839-B30F-C1F093DF6B69}" dt="2023-07-31T10:38:49.094" v="7" actId="20577"/>
        <pc:sldMkLst>
          <pc:docMk/>
          <pc:sldMk cId="0" sldId="301"/>
        </pc:sldMkLst>
        <pc:spChg chg="mod">
          <ac:chgData name="하주찬" userId="c666ee58-fdc4-4ce0-a5ec-55b9666c3080" providerId="ADAL" clId="{5612609F-2848-4839-B30F-C1F093DF6B69}" dt="2023-07-31T10:38:42.347" v="2" actId="20577"/>
          <ac:spMkLst>
            <pc:docMk/>
            <pc:sldMk cId="0" sldId="301"/>
            <ac:spMk id="8" creationId="{00000000-0000-0000-0000-000000000000}"/>
          </ac:spMkLst>
        </pc:spChg>
        <pc:spChg chg="mod">
          <ac:chgData name="하주찬" userId="c666ee58-fdc4-4ce0-a5ec-55b9666c3080" providerId="ADAL" clId="{5612609F-2848-4839-B30F-C1F093DF6B69}" dt="2023-07-31T10:38:49.094" v="7" actId="20577"/>
          <ac:spMkLst>
            <pc:docMk/>
            <pc:sldMk cId="0" sldId="301"/>
            <ac:spMk id="9" creationId="{E6D2874F-1DD6-55BE-7974-4765FD57CDCF}"/>
          </ac:spMkLst>
        </pc:spChg>
        <pc:spChg chg="del">
          <ac:chgData name="하주찬" userId="c666ee58-fdc4-4ce0-a5ec-55b9666c3080" providerId="ADAL" clId="{5612609F-2848-4839-B30F-C1F093DF6B69}" dt="2023-07-31T10:19:27.705" v="0" actId="478"/>
          <ac:spMkLst>
            <pc:docMk/>
            <pc:sldMk cId="0" sldId="301"/>
            <ac:spMk id="10" creationId="{E32E1FAB-B1DA-ACE7-E8A6-67FBCFD8AD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1:33:24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A9A74-70FA-4774-B506-5D373194E38C}" type="datetimeFigureOut">
              <a:rPr lang="ko-KR" altLang="en-US" smtClean="0"/>
              <a:t>2023-07-31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C8F5-948B-46E7-B3F6-C994A904FF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8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32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3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54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61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2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575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02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769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75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58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6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29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0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3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81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7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325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05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40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89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9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52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00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98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77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385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59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12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22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82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02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56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8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1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61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595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90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46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3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0147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185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64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60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7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467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84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286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56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30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6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데이터의 </a:t>
            </a:r>
            <a:r>
              <a:rPr lang="en-US" altLang="ko-KR"/>
              <a:t>distribution </a:t>
            </a:r>
            <a:r>
              <a:rPr lang="ko-KR" altLang="en-US"/>
              <a:t>을 찾기에 불확실성이 존재</a:t>
            </a:r>
            <a:endParaRPr lang="en-US" altLang="ko-KR"/>
          </a:p>
          <a:p>
            <a:r>
              <a:rPr lang="ko-KR" altLang="en-US"/>
              <a:t>복잡한 </a:t>
            </a:r>
            <a:r>
              <a:rPr lang="en-US" altLang="ko-KR"/>
              <a:t>feature space </a:t>
            </a:r>
            <a:r>
              <a:rPr lang="ko-KR" altLang="en-US"/>
              <a:t>에서 적용되는 </a:t>
            </a:r>
            <a:r>
              <a:rPr lang="en-US" altLang="ko-KR"/>
              <a:t>classifier</a:t>
            </a:r>
            <a:r>
              <a:rPr lang="ko-KR" altLang="en-US"/>
              <a:t> 찾기에 한계를 가짐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7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DC8F5-948B-46E7-B3F6-C994A904FF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95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61035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7541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12191999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6691" y="1539062"/>
            <a:ext cx="402272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04770" y="3586733"/>
            <a:ext cx="79832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61035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7541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12191999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05227" y="0"/>
            <a:ext cx="9987280" cy="1129665"/>
          </a:xfrm>
          <a:custGeom>
            <a:avLst/>
            <a:gdLst/>
            <a:ahLst/>
            <a:cxnLst/>
            <a:rect l="l" t="t" r="r" b="b"/>
            <a:pathLst>
              <a:path w="9987280" h="1129665">
                <a:moveTo>
                  <a:pt x="9986772" y="0"/>
                </a:moveTo>
                <a:lnTo>
                  <a:pt x="6985" y="0"/>
                </a:lnTo>
                <a:lnTo>
                  <a:pt x="0" y="67691"/>
                </a:lnTo>
                <a:lnTo>
                  <a:pt x="0" y="609980"/>
                </a:lnTo>
                <a:lnTo>
                  <a:pt x="2187" y="657242"/>
                </a:lnTo>
                <a:lnTo>
                  <a:pt x="8623" y="703316"/>
                </a:lnTo>
                <a:lnTo>
                  <a:pt x="19119" y="748019"/>
                </a:lnTo>
                <a:lnTo>
                  <a:pt x="33486" y="791167"/>
                </a:lnTo>
                <a:lnTo>
                  <a:pt x="51535" y="832577"/>
                </a:lnTo>
                <a:lnTo>
                  <a:pt x="73076" y="872066"/>
                </a:lnTo>
                <a:lnTo>
                  <a:pt x="97921" y="909450"/>
                </a:lnTo>
                <a:lnTo>
                  <a:pt x="125880" y="944546"/>
                </a:lnTo>
                <a:lnTo>
                  <a:pt x="156765" y="977169"/>
                </a:lnTo>
                <a:lnTo>
                  <a:pt x="190386" y="1007138"/>
                </a:lnTo>
                <a:lnTo>
                  <a:pt x="226555" y="1034268"/>
                </a:lnTo>
                <a:lnTo>
                  <a:pt x="265081" y="1058375"/>
                </a:lnTo>
                <a:lnTo>
                  <a:pt x="305777" y="1079277"/>
                </a:lnTo>
                <a:lnTo>
                  <a:pt x="348453" y="1096790"/>
                </a:lnTo>
                <a:lnTo>
                  <a:pt x="392920" y="1110731"/>
                </a:lnTo>
                <a:lnTo>
                  <a:pt x="438990" y="1120916"/>
                </a:lnTo>
                <a:lnTo>
                  <a:pt x="486472" y="1127161"/>
                </a:lnTo>
                <a:lnTo>
                  <a:pt x="535178" y="1129284"/>
                </a:lnTo>
                <a:lnTo>
                  <a:pt x="9986772" y="1129284"/>
                </a:lnTo>
                <a:lnTo>
                  <a:pt x="998677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283189" y="761"/>
            <a:ext cx="0" cy="593090"/>
          </a:xfrm>
          <a:custGeom>
            <a:avLst/>
            <a:gdLst/>
            <a:ahLst/>
            <a:cxnLst/>
            <a:rect l="l" t="t" r="r" b="b"/>
            <a:pathLst>
              <a:path h="593090">
                <a:moveTo>
                  <a:pt x="0" y="0"/>
                </a:moveTo>
                <a:lnTo>
                  <a:pt x="0" y="593090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662428" y="750125"/>
            <a:ext cx="3005455" cy="332740"/>
          </a:xfrm>
          <a:custGeom>
            <a:avLst/>
            <a:gdLst/>
            <a:ahLst/>
            <a:cxnLst/>
            <a:rect l="l" t="t" r="r" b="b"/>
            <a:pathLst>
              <a:path w="3005454" h="332740">
                <a:moveTo>
                  <a:pt x="161544" y="41211"/>
                </a:moveTo>
                <a:lnTo>
                  <a:pt x="137414" y="41211"/>
                </a:lnTo>
                <a:lnTo>
                  <a:pt x="137414" y="176339"/>
                </a:lnTo>
                <a:lnTo>
                  <a:pt x="133934" y="205105"/>
                </a:lnTo>
                <a:lnTo>
                  <a:pt x="123507" y="225666"/>
                </a:lnTo>
                <a:lnTo>
                  <a:pt x="106121" y="238010"/>
                </a:lnTo>
                <a:lnTo>
                  <a:pt x="81788" y="242125"/>
                </a:lnTo>
                <a:lnTo>
                  <a:pt x="56451" y="237871"/>
                </a:lnTo>
                <a:lnTo>
                  <a:pt x="38354" y="225082"/>
                </a:lnTo>
                <a:lnTo>
                  <a:pt x="27495" y="203771"/>
                </a:lnTo>
                <a:lnTo>
                  <a:pt x="23876" y="173926"/>
                </a:lnTo>
                <a:lnTo>
                  <a:pt x="23876" y="41211"/>
                </a:lnTo>
                <a:lnTo>
                  <a:pt x="0" y="41211"/>
                </a:lnTo>
                <a:lnTo>
                  <a:pt x="88" y="176339"/>
                </a:lnTo>
                <a:lnTo>
                  <a:pt x="4927" y="214249"/>
                </a:lnTo>
                <a:lnTo>
                  <a:pt x="44361" y="258445"/>
                </a:lnTo>
                <a:lnTo>
                  <a:pt x="78867" y="263969"/>
                </a:lnTo>
                <a:lnTo>
                  <a:pt x="115036" y="258241"/>
                </a:lnTo>
                <a:lnTo>
                  <a:pt x="139204" y="242125"/>
                </a:lnTo>
                <a:lnTo>
                  <a:pt x="140868" y="241020"/>
                </a:lnTo>
                <a:lnTo>
                  <a:pt x="156375" y="212331"/>
                </a:lnTo>
                <a:lnTo>
                  <a:pt x="161544" y="172148"/>
                </a:lnTo>
                <a:lnTo>
                  <a:pt x="161544" y="41211"/>
                </a:lnTo>
                <a:close/>
              </a:path>
              <a:path w="3005454" h="332740">
                <a:moveTo>
                  <a:pt x="380746" y="164655"/>
                </a:moveTo>
                <a:lnTo>
                  <a:pt x="373126" y="125996"/>
                </a:lnTo>
                <a:lnTo>
                  <a:pt x="339902" y="101295"/>
                </a:lnTo>
                <a:lnTo>
                  <a:pt x="327787" y="100266"/>
                </a:lnTo>
                <a:lnTo>
                  <a:pt x="311924" y="102133"/>
                </a:lnTo>
                <a:lnTo>
                  <a:pt x="298081" y="107696"/>
                </a:lnTo>
                <a:lnTo>
                  <a:pt x="286258" y="116992"/>
                </a:lnTo>
                <a:lnTo>
                  <a:pt x="276479" y="129984"/>
                </a:lnTo>
                <a:lnTo>
                  <a:pt x="275844" y="129984"/>
                </a:lnTo>
                <a:lnTo>
                  <a:pt x="275844" y="103822"/>
                </a:lnTo>
                <a:lnTo>
                  <a:pt x="252222" y="103822"/>
                </a:lnTo>
                <a:lnTo>
                  <a:pt x="252222" y="260286"/>
                </a:lnTo>
                <a:lnTo>
                  <a:pt x="275844" y="260286"/>
                </a:lnTo>
                <a:lnTo>
                  <a:pt x="275844" y="171005"/>
                </a:lnTo>
                <a:lnTo>
                  <a:pt x="276618" y="160515"/>
                </a:lnTo>
                <a:lnTo>
                  <a:pt x="302602" y="123812"/>
                </a:lnTo>
                <a:lnTo>
                  <a:pt x="320040" y="120205"/>
                </a:lnTo>
                <a:lnTo>
                  <a:pt x="336270" y="123380"/>
                </a:lnTo>
                <a:lnTo>
                  <a:pt x="347865" y="132892"/>
                </a:lnTo>
                <a:lnTo>
                  <a:pt x="354799" y="148767"/>
                </a:lnTo>
                <a:lnTo>
                  <a:pt x="357124" y="171005"/>
                </a:lnTo>
                <a:lnTo>
                  <a:pt x="357124" y="260286"/>
                </a:lnTo>
                <a:lnTo>
                  <a:pt x="380746" y="260286"/>
                </a:lnTo>
                <a:lnTo>
                  <a:pt x="380746" y="164655"/>
                </a:lnTo>
                <a:close/>
              </a:path>
              <a:path w="3005454" h="332740">
                <a:moveTo>
                  <a:pt x="490728" y="103822"/>
                </a:moveTo>
                <a:lnTo>
                  <a:pt x="467233" y="103822"/>
                </a:lnTo>
                <a:lnTo>
                  <a:pt x="467233" y="260286"/>
                </a:lnTo>
                <a:lnTo>
                  <a:pt x="490728" y="260286"/>
                </a:lnTo>
                <a:lnTo>
                  <a:pt x="490728" y="103822"/>
                </a:lnTo>
                <a:close/>
              </a:path>
              <a:path w="3005454" h="332740">
                <a:moveTo>
                  <a:pt x="494995" y="52133"/>
                </a:moveTo>
                <a:lnTo>
                  <a:pt x="494982" y="43116"/>
                </a:lnTo>
                <a:lnTo>
                  <a:pt x="493522" y="39560"/>
                </a:lnTo>
                <a:lnTo>
                  <a:pt x="487553" y="33337"/>
                </a:lnTo>
                <a:lnTo>
                  <a:pt x="483743" y="31813"/>
                </a:lnTo>
                <a:lnTo>
                  <a:pt x="474980" y="31813"/>
                </a:lnTo>
                <a:lnTo>
                  <a:pt x="471424" y="33337"/>
                </a:lnTo>
                <a:lnTo>
                  <a:pt x="468376" y="36385"/>
                </a:lnTo>
                <a:lnTo>
                  <a:pt x="465455" y="39433"/>
                </a:lnTo>
                <a:lnTo>
                  <a:pt x="463931" y="43116"/>
                </a:lnTo>
                <a:lnTo>
                  <a:pt x="463931" y="52133"/>
                </a:lnTo>
                <a:lnTo>
                  <a:pt x="465455" y="55943"/>
                </a:lnTo>
                <a:lnTo>
                  <a:pt x="468376" y="58864"/>
                </a:lnTo>
                <a:lnTo>
                  <a:pt x="471424" y="61785"/>
                </a:lnTo>
                <a:lnTo>
                  <a:pt x="474980" y="63182"/>
                </a:lnTo>
                <a:lnTo>
                  <a:pt x="483743" y="63182"/>
                </a:lnTo>
                <a:lnTo>
                  <a:pt x="487553" y="61785"/>
                </a:lnTo>
                <a:lnTo>
                  <a:pt x="490474" y="58737"/>
                </a:lnTo>
                <a:lnTo>
                  <a:pt x="493522" y="55816"/>
                </a:lnTo>
                <a:lnTo>
                  <a:pt x="494995" y="52133"/>
                </a:lnTo>
                <a:close/>
              </a:path>
              <a:path w="3005454" h="332740">
                <a:moveTo>
                  <a:pt x="650989" y="103822"/>
                </a:moveTo>
                <a:lnTo>
                  <a:pt x="611365" y="103822"/>
                </a:lnTo>
                <a:lnTo>
                  <a:pt x="611365" y="57848"/>
                </a:lnTo>
                <a:lnTo>
                  <a:pt x="587883" y="65468"/>
                </a:lnTo>
                <a:lnTo>
                  <a:pt x="587883" y="103822"/>
                </a:lnTo>
                <a:lnTo>
                  <a:pt x="560832" y="103822"/>
                </a:lnTo>
                <a:lnTo>
                  <a:pt x="560832" y="124269"/>
                </a:lnTo>
                <a:lnTo>
                  <a:pt x="587883" y="124269"/>
                </a:lnTo>
                <a:lnTo>
                  <a:pt x="587883" y="218249"/>
                </a:lnTo>
                <a:lnTo>
                  <a:pt x="590397" y="238163"/>
                </a:lnTo>
                <a:lnTo>
                  <a:pt x="597979" y="252374"/>
                </a:lnTo>
                <a:lnTo>
                  <a:pt x="610590" y="260883"/>
                </a:lnTo>
                <a:lnTo>
                  <a:pt x="628269" y="263715"/>
                </a:lnTo>
                <a:lnTo>
                  <a:pt x="637400" y="263715"/>
                </a:lnTo>
                <a:lnTo>
                  <a:pt x="645033" y="262064"/>
                </a:lnTo>
                <a:lnTo>
                  <a:pt x="650989" y="258762"/>
                </a:lnTo>
                <a:lnTo>
                  <a:pt x="650989" y="243649"/>
                </a:lnTo>
                <a:lnTo>
                  <a:pt x="650989" y="238442"/>
                </a:lnTo>
                <a:lnTo>
                  <a:pt x="646430" y="241871"/>
                </a:lnTo>
                <a:lnTo>
                  <a:pt x="640969" y="243649"/>
                </a:lnTo>
                <a:lnTo>
                  <a:pt x="626491" y="243649"/>
                </a:lnTo>
                <a:lnTo>
                  <a:pt x="620649" y="241363"/>
                </a:lnTo>
                <a:lnTo>
                  <a:pt x="613283" y="232727"/>
                </a:lnTo>
                <a:lnTo>
                  <a:pt x="611365" y="224980"/>
                </a:lnTo>
                <a:lnTo>
                  <a:pt x="611365" y="124269"/>
                </a:lnTo>
                <a:lnTo>
                  <a:pt x="650989" y="124269"/>
                </a:lnTo>
                <a:lnTo>
                  <a:pt x="650989" y="103822"/>
                </a:lnTo>
                <a:close/>
              </a:path>
              <a:path w="3005454" h="332740">
                <a:moveTo>
                  <a:pt x="1085596" y="149796"/>
                </a:moveTo>
                <a:lnTo>
                  <a:pt x="1081328" y="100723"/>
                </a:lnTo>
                <a:lnTo>
                  <a:pt x="1068527" y="65684"/>
                </a:lnTo>
                <a:lnTo>
                  <a:pt x="1061364" y="58635"/>
                </a:lnTo>
                <a:lnTo>
                  <a:pt x="1061364" y="153987"/>
                </a:lnTo>
                <a:lnTo>
                  <a:pt x="1058557" y="192582"/>
                </a:lnTo>
                <a:lnTo>
                  <a:pt x="1049845" y="221081"/>
                </a:lnTo>
                <a:lnTo>
                  <a:pt x="1035316" y="238201"/>
                </a:lnTo>
                <a:lnTo>
                  <a:pt x="1014984" y="243903"/>
                </a:lnTo>
                <a:lnTo>
                  <a:pt x="994397" y="238290"/>
                </a:lnTo>
                <a:lnTo>
                  <a:pt x="979716" y="221424"/>
                </a:lnTo>
                <a:lnTo>
                  <a:pt x="970915" y="193332"/>
                </a:lnTo>
                <a:lnTo>
                  <a:pt x="968070" y="155130"/>
                </a:lnTo>
                <a:lnTo>
                  <a:pt x="968082" y="152717"/>
                </a:lnTo>
                <a:lnTo>
                  <a:pt x="971003" y="111912"/>
                </a:lnTo>
                <a:lnTo>
                  <a:pt x="980059" y="81876"/>
                </a:lnTo>
                <a:lnTo>
                  <a:pt x="995095" y="63855"/>
                </a:lnTo>
                <a:lnTo>
                  <a:pt x="1016127" y="57848"/>
                </a:lnTo>
                <a:lnTo>
                  <a:pt x="1035951" y="63779"/>
                </a:lnTo>
                <a:lnTo>
                  <a:pt x="1050124" y="81572"/>
                </a:lnTo>
                <a:lnTo>
                  <a:pt x="1058621" y="111213"/>
                </a:lnTo>
                <a:lnTo>
                  <a:pt x="1061262" y="149796"/>
                </a:lnTo>
                <a:lnTo>
                  <a:pt x="1061364" y="153987"/>
                </a:lnTo>
                <a:lnTo>
                  <a:pt x="1061364" y="58635"/>
                </a:lnTo>
                <a:lnTo>
                  <a:pt x="1060577" y="57848"/>
                </a:lnTo>
                <a:lnTo>
                  <a:pt x="1047178" y="44665"/>
                </a:lnTo>
                <a:lnTo>
                  <a:pt x="1017270" y="37655"/>
                </a:lnTo>
                <a:lnTo>
                  <a:pt x="1000569" y="39522"/>
                </a:lnTo>
                <a:lnTo>
                  <a:pt x="962787" y="67373"/>
                </a:lnTo>
                <a:lnTo>
                  <a:pt x="948664" y="104203"/>
                </a:lnTo>
                <a:lnTo>
                  <a:pt x="943991" y="155130"/>
                </a:lnTo>
                <a:lnTo>
                  <a:pt x="945083" y="179590"/>
                </a:lnTo>
                <a:lnTo>
                  <a:pt x="953846" y="219786"/>
                </a:lnTo>
                <a:lnTo>
                  <a:pt x="983018" y="256844"/>
                </a:lnTo>
                <a:lnTo>
                  <a:pt x="1012444" y="263969"/>
                </a:lnTo>
                <a:lnTo>
                  <a:pt x="1029042" y="262140"/>
                </a:lnTo>
                <a:lnTo>
                  <a:pt x="1043597" y="256641"/>
                </a:lnTo>
                <a:lnTo>
                  <a:pt x="1056144" y="247472"/>
                </a:lnTo>
                <a:lnTo>
                  <a:pt x="1059065" y="243903"/>
                </a:lnTo>
                <a:lnTo>
                  <a:pt x="1066673" y="234632"/>
                </a:lnTo>
                <a:lnTo>
                  <a:pt x="1074928" y="218274"/>
                </a:lnTo>
                <a:lnTo>
                  <a:pt x="1080846" y="198691"/>
                </a:lnTo>
                <a:lnTo>
                  <a:pt x="1084402" y="175882"/>
                </a:lnTo>
                <a:lnTo>
                  <a:pt x="1085596" y="149796"/>
                </a:lnTo>
                <a:close/>
              </a:path>
              <a:path w="3005454" h="332740">
                <a:moveTo>
                  <a:pt x="1242695" y="36385"/>
                </a:moveTo>
                <a:lnTo>
                  <a:pt x="1233170" y="36385"/>
                </a:lnTo>
                <a:lnTo>
                  <a:pt x="1227239" y="41376"/>
                </a:lnTo>
                <a:lnTo>
                  <a:pt x="1220317" y="46405"/>
                </a:lnTo>
                <a:lnTo>
                  <a:pt x="1185367" y="65633"/>
                </a:lnTo>
                <a:lnTo>
                  <a:pt x="1168400" y="71691"/>
                </a:lnTo>
                <a:lnTo>
                  <a:pt x="1168400" y="96964"/>
                </a:lnTo>
                <a:lnTo>
                  <a:pt x="1203909" y="81991"/>
                </a:lnTo>
                <a:lnTo>
                  <a:pt x="1219073" y="71056"/>
                </a:lnTo>
                <a:lnTo>
                  <a:pt x="1219073" y="260286"/>
                </a:lnTo>
                <a:lnTo>
                  <a:pt x="1242695" y="260286"/>
                </a:lnTo>
                <a:lnTo>
                  <a:pt x="1242695" y="71056"/>
                </a:lnTo>
                <a:lnTo>
                  <a:pt x="1242695" y="36385"/>
                </a:lnTo>
                <a:close/>
              </a:path>
              <a:path w="3005454" h="332740">
                <a:moveTo>
                  <a:pt x="1595462" y="0"/>
                </a:moveTo>
                <a:lnTo>
                  <a:pt x="1573149" y="0"/>
                </a:lnTo>
                <a:lnTo>
                  <a:pt x="1573149" y="287083"/>
                </a:lnTo>
                <a:lnTo>
                  <a:pt x="1595462" y="287083"/>
                </a:lnTo>
                <a:lnTo>
                  <a:pt x="1595462" y="0"/>
                </a:lnTo>
                <a:close/>
              </a:path>
              <a:path w="3005454" h="332740">
                <a:moveTo>
                  <a:pt x="1878101" y="105219"/>
                </a:moveTo>
                <a:lnTo>
                  <a:pt x="1877009" y="91782"/>
                </a:lnTo>
                <a:lnTo>
                  <a:pt x="1873415" y="78892"/>
                </a:lnTo>
                <a:lnTo>
                  <a:pt x="1867433" y="67741"/>
                </a:lnTo>
                <a:lnTo>
                  <a:pt x="1863686" y="63563"/>
                </a:lnTo>
                <a:lnTo>
                  <a:pt x="1859026" y="58356"/>
                </a:lnTo>
                <a:lnTo>
                  <a:pt x="1852930" y="54076"/>
                </a:lnTo>
                <a:lnTo>
                  <a:pt x="1852930" y="107505"/>
                </a:lnTo>
                <a:lnTo>
                  <a:pt x="1852041" y="118198"/>
                </a:lnTo>
                <a:lnTo>
                  <a:pt x="1821370" y="151574"/>
                </a:lnTo>
                <a:lnTo>
                  <a:pt x="1797558" y="154622"/>
                </a:lnTo>
                <a:lnTo>
                  <a:pt x="1769999" y="154622"/>
                </a:lnTo>
                <a:lnTo>
                  <a:pt x="1769999" y="63563"/>
                </a:lnTo>
                <a:lnTo>
                  <a:pt x="1800860" y="63563"/>
                </a:lnTo>
                <a:lnTo>
                  <a:pt x="1823618" y="66306"/>
                </a:lnTo>
                <a:lnTo>
                  <a:pt x="1839887" y="74536"/>
                </a:lnTo>
                <a:lnTo>
                  <a:pt x="1849666" y="88265"/>
                </a:lnTo>
                <a:lnTo>
                  <a:pt x="1852930" y="107505"/>
                </a:lnTo>
                <a:lnTo>
                  <a:pt x="1852930" y="54076"/>
                </a:lnTo>
                <a:lnTo>
                  <a:pt x="1848370" y="50863"/>
                </a:lnTo>
                <a:lnTo>
                  <a:pt x="1835861" y="45504"/>
                </a:lnTo>
                <a:lnTo>
                  <a:pt x="1821459" y="42291"/>
                </a:lnTo>
                <a:lnTo>
                  <a:pt x="1805178" y="41211"/>
                </a:lnTo>
                <a:lnTo>
                  <a:pt x="1746123" y="41211"/>
                </a:lnTo>
                <a:lnTo>
                  <a:pt x="1746123" y="260286"/>
                </a:lnTo>
                <a:lnTo>
                  <a:pt x="1769999" y="260286"/>
                </a:lnTo>
                <a:lnTo>
                  <a:pt x="1769999" y="177101"/>
                </a:lnTo>
                <a:lnTo>
                  <a:pt x="1799336" y="177101"/>
                </a:lnTo>
                <a:lnTo>
                  <a:pt x="1843633" y="166979"/>
                </a:lnTo>
                <a:lnTo>
                  <a:pt x="1858987" y="154622"/>
                </a:lnTo>
                <a:lnTo>
                  <a:pt x="1865503" y="147574"/>
                </a:lnTo>
                <a:lnTo>
                  <a:pt x="1872564" y="135343"/>
                </a:lnTo>
                <a:lnTo>
                  <a:pt x="1876793" y="121615"/>
                </a:lnTo>
                <a:lnTo>
                  <a:pt x="1878088" y="107505"/>
                </a:lnTo>
                <a:lnTo>
                  <a:pt x="1878101" y="105219"/>
                </a:lnTo>
                <a:close/>
              </a:path>
              <a:path w="3005454" h="332740">
                <a:moveTo>
                  <a:pt x="2009140" y="175069"/>
                </a:moveTo>
                <a:lnTo>
                  <a:pt x="1999703" y="131013"/>
                </a:lnTo>
                <a:lnTo>
                  <a:pt x="1992630" y="120459"/>
                </a:lnTo>
                <a:lnTo>
                  <a:pt x="1992376" y="120078"/>
                </a:lnTo>
                <a:lnTo>
                  <a:pt x="1984756" y="112941"/>
                </a:lnTo>
                <a:lnTo>
                  <a:pt x="1984756" y="167068"/>
                </a:lnTo>
                <a:lnTo>
                  <a:pt x="1898523" y="167068"/>
                </a:lnTo>
                <a:lnTo>
                  <a:pt x="1921205" y="127698"/>
                </a:lnTo>
                <a:lnTo>
                  <a:pt x="1945005" y="120459"/>
                </a:lnTo>
                <a:lnTo>
                  <a:pt x="1953831" y="121246"/>
                </a:lnTo>
                <a:lnTo>
                  <a:pt x="1982076" y="147574"/>
                </a:lnTo>
                <a:lnTo>
                  <a:pt x="1984756" y="167068"/>
                </a:lnTo>
                <a:lnTo>
                  <a:pt x="1984756" y="112941"/>
                </a:lnTo>
                <a:lnTo>
                  <a:pt x="1983130" y="111417"/>
                </a:lnTo>
                <a:lnTo>
                  <a:pt x="1972195" y="105219"/>
                </a:lnTo>
                <a:lnTo>
                  <a:pt x="1959559" y="101511"/>
                </a:lnTo>
                <a:lnTo>
                  <a:pt x="1945259" y="100266"/>
                </a:lnTo>
                <a:lnTo>
                  <a:pt x="1930704" y="101727"/>
                </a:lnTo>
                <a:lnTo>
                  <a:pt x="1894332" y="123507"/>
                </a:lnTo>
                <a:lnTo>
                  <a:pt x="1875167" y="165417"/>
                </a:lnTo>
                <a:lnTo>
                  <a:pt x="1873885" y="182435"/>
                </a:lnTo>
                <a:lnTo>
                  <a:pt x="1875040" y="200545"/>
                </a:lnTo>
                <a:lnTo>
                  <a:pt x="1892554" y="242379"/>
                </a:lnTo>
                <a:lnTo>
                  <a:pt x="1928583" y="262623"/>
                </a:lnTo>
                <a:lnTo>
                  <a:pt x="1944243" y="263969"/>
                </a:lnTo>
                <a:lnTo>
                  <a:pt x="1960118" y="263017"/>
                </a:lnTo>
                <a:lnTo>
                  <a:pt x="1974469" y="260146"/>
                </a:lnTo>
                <a:lnTo>
                  <a:pt x="1987283" y="255346"/>
                </a:lnTo>
                <a:lnTo>
                  <a:pt x="1998599" y="248602"/>
                </a:lnTo>
                <a:lnTo>
                  <a:pt x="1998599" y="243776"/>
                </a:lnTo>
                <a:lnTo>
                  <a:pt x="1998599" y="225996"/>
                </a:lnTo>
                <a:lnTo>
                  <a:pt x="1987257" y="233768"/>
                </a:lnTo>
                <a:lnTo>
                  <a:pt x="1975332" y="239318"/>
                </a:lnTo>
                <a:lnTo>
                  <a:pt x="1962823" y="242671"/>
                </a:lnTo>
                <a:lnTo>
                  <a:pt x="1949704" y="243776"/>
                </a:lnTo>
                <a:lnTo>
                  <a:pt x="1938667" y="242874"/>
                </a:lnTo>
                <a:lnTo>
                  <a:pt x="1906689" y="221411"/>
                </a:lnTo>
                <a:lnTo>
                  <a:pt x="1898269" y="187896"/>
                </a:lnTo>
                <a:lnTo>
                  <a:pt x="2009140" y="187896"/>
                </a:lnTo>
                <a:lnTo>
                  <a:pt x="2009140" y="175069"/>
                </a:lnTo>
                <a:close/>
              </a:path>
              <a:path w="3005454" h="332740">
                <a:moveTo>
                  <a:pt x="2108073" y="103187"/>
                </a:moveTo>
                <a:lnTo>
                  <a:pt x="2104390" y="101917"/>
                </a:lnTo>
                <a:lnTo>
                  <a:pt x="2099183" y="101155"/>
                </a:lnTo>
                <a:lnTo>
                  <a:pt x="2092706" y="101155"/>
                </a:lnTo>
                <a:lnTo>
                  <a:pt x="2058682" y="121577"/>
                </a:lnTo>
                <a:lnTo>
                  <a:pt x="2051939" y="136334"/>
                </a:lnTo>
                <a:lnTo>
                  <a:pt x="2051304" y="136334"/>
                </a:lnTo>
                <a:lnTo>
                  <a:pt x="2051304" y="103822"/>
                </a:lnTo>
                <a:lnTo>
                  <a:pt x="2027682" y="103822"/>
                </a:lnTo>
                <a:lnTo>
                  <a:pt x="2027682" y="260286"/>
                </a:lnTo>
                <a:lnTo>
                  <a:pt x="2051304" y="260286"/>
                </a:lnTo>
                <a:lnTo>
                  <a:pt x="2051304" y="180149"/>
                </a:lnTo>
                <a:lnTo>
                  <a:pt x="2051989" y="167843"/>
                </a:lnTo>
                <a:lnTo>
                  <a:pt x="2067966" y="131787"/>
                </a:lnTo>
                <a:lnTo>
                  <a:pt x="2089150" y="122999"/>
                </a:lnTo>
                <a:lnTo>
                  <a:pt x="2097278" y="122999"/>
                </a:lnTo>
                <a:lnTo>
                  <a:pt x="2103501" y="124777"/>
                </a:lnTo>
                <a:lnTo>
                  <a:pt x="2108073" y="128079"/>
                </a:lnTo>
                <a:lnTo>
                  <a:pt x="2108073" y="122999"/>
                </a:lnTo>
                <a:lnTo>
                  <a:pt x="2108073" y="103187"/>
                </a:lnTo>
                <a:close/>
              </a:path>
              <a:path w="3005454" h="332740">
                <a:moveTo>
                  <a:pt x="2217547" y="107886"/>
                </a:moveTo>
                <a:lnTo>
                  <a:pt x="2209419" y="104559"/>
                </a:lnTo>
                <a:lnTo>
                  <a:pt x="2200719" y="102171"/>
                </a:lnTo>
                <a:lnTo>
                  <a:pt x="2191435" y="100749"/>
                </a:lnTo>
                <a:lnTo>
                  <a:pt x="2181606" y="100266"/>
                </a:lnTo>
                <a:lnTo>
                  <a:pt x="2164105" y="101739"/>
                </a:lnTo>
                <a:lnTo>
                  <a:pt x="2122805" y="123507"/>
                </a:lnTo>
                <a:lnTo>
                  <a:pt x="2102319" y="167284"/>
                </a:lnTo>
                <a:lnTo>
                  <a:pt x="2100961" y="185737"/>
                </a:lnTo>
                <a:lnTo>
                  <a:pt x="2102243" y="202577"/>
                </a:lnTo>
                <a:lnTo>
                  <a:pt x="2121662" y="242506"/>
                </a:lnTo>
                <a:lnTo>
                  <a:pt x="2159381" y="262636"/>
                </a:lnTo>
                <a:lnTo>
                  <a:pt x="2175002" y="263969"/>
                </a:lnTo>
                <a:lnTo>
                  <a:pt x="2186648" y="263283"/>
                </a:lnTo>
                <a:lnTo>
                  <a:pt x="2197582" y="261213"/>
                </a:lnTo>
                <a:lnTo>
                  <a:pt x="2207844" y="257759"/>
                </a:lnTo>
                <a:lnTo>
                  <a:pt x="2217420" y="252920"/>
                </a:lnTo>
                <a:lnTo>
                  <a:pt x="2217420" y="243903"/>
                </a:lnTo>
                <a:lnTo>
                  <a:pt x="2217420" y="230187"/>
                </a:lnTo>
                <a:lnTo>
                  <a:pt x="2208199" y="236194"/>
                </a:lnTo>
                <a:lnTo>
                  <a:pt x="2198649" y="240474"/>
                </a:lnTo>
                <a:lnTo>
                  <a:pt x="2188768" y="243052"/>
                </a:lnTo>
                <a:lnTo>
                  <a:pt x="2178558" y="243903"/>
                </a:lnTo>
                <a:lnTo>
                  <a:pt x="2166734" y="242887"/>
                </a:lnTo>
                <a:lnTo>
                  <a:pt x="2132927" y="218516"/>
                </a:lnTo>
                <a:lnTo>
                  <a:pt x="2124837" y="183578"/>
                </a:lnTo>
                <a:lnTo>
                  <a:pt x="2125815" y="169938"/>
                </a:lnTo>
                <a:lnTo>
                  <a:pt x="2148916" y="130022"/>
                </a:lnTo>
                <a:lnTo>
                  <a:pt x="2180209" y="120205"/>
                </a:lnTo>
                <a:lnTo>
                  <a:pt x="2189962" y="120980"/>
                </a:lnTo>
                <a:lnTo>
                  <a:pt x="2199449" y="123278"/>
                </a:lnTo>
                <a:lnTo>
                  <a:pt x="2208631" y="127127"/>
                </a:lnTo>
                <a:lnTo>
                  <a:pt x="2217547" y="132524"/>
                </a:lnTo>
                <a:lnTo>
                  <a:pt x="2217547" y="120205"/>
                </a:lnTo>
                <a:lnTo>
                  <a:pt x="2217547" y="107886"/>
                </a:lnTo>
                <a:close/>
              </a:path>
              <a:path w="3005454" h="332740">
                <a:moveTo>
                  <a:pt x="2361184" y="175069"/>
                </a:moveTo>
                <a:lnTo>
                  <a:pt x="2351748" y="131013"/>
                </a:lnTo>
                <a:lnTo>
                  <a:pt x="2344674" y="120459"/>
                </a:lnTo>
                <a:lnTo>
                  <a:pt x="2344420" y="120078"/>
                </a:lnTo>
                <a:lnTo>
                  <a:pt x="2336800" y="112941"/>
                </a:lnTo>
                <a:lnTo>
                  <a:pt x="2336800" y="167068"/>
                </a:lnTo>
                <a:lnTo>
                  <a:pt x="2250567" y="167068"/>
                </a:lnTo>
                <a:lnTo>
                  <a:pt x="2273249" y="127698"/>
                </a:lnTo>
                <a:lnTo>
                  <a:pt x="2297049" y="120459"/>
                </a:lnTo>
                <a:lnTo>
                  <a:pt x="2305875" y="121246"/>
                </a:lnTo>
                <a:lnTo>
                  <a:pt x="2334145" y="147612"/>
                </a:lnTo>
                <a:lnTo>
                  <a:pt x="2336800" y="167068"/>
                </a:lnTo>
                <a:lnTo>
                  <a:pt x="2336800" y="112941"/>
                </a:lnTo>
                <a:lnTo>
                  <a:pt x="2335174" y="111417"/>
                </a:lnTo>
                <a:lnTo>
                  <a:pt x="2324239" y="105219"/>
                </a:lnTo>
                <a:lnTo>
                  <a:pt x="2311603" y="101511"/>
                </a:lnTo>
                <a:lnTo>
                  <a:pt x="2297303" y="100266"/>
                </a:lnTo>
                <a:lnTo>
                  <a:pt x="2282748" y="101727"/>
                </a:lnTo>
                <a:lnTo>
                  <a:pt x="2246376" y="123507"/>
                </a:lnTo>
                <a:lnTo>
                  <a:pt x="2227211" y="165417"/>
                </a:lnTo>
                <a:lnTo>
                  <a:pt x="2225929" y="182435"/>
                </a:lnTo>
                <a:lnTo>
                  <a:pt x="2227084" y="200545"/>
                </a:lnTo>
                <a:lnTo>
                  <a:pt x="2244598" y="242379"/>
                </a:lnTo>
                <a:lnTo>
                  <a:pt x="2280628" y="262623"/>
                </a:lnTo>
                <a:lnTo>
                  <a:pt x="2296287" y="263969"/>
                </a:lnTo>
                <a:lnTo>
                  <a:pt x="2312162" y="263017"/>
                </a:lnTo>
                <a:lnTo>
                  <a:pt x="2326513" y="260146"/>
                </a:lnTo>
                <a:lnTo>
                  <a:pt x="2339327" y="255346"/>
                </a:lnTo>
                <a:lnTo>
                  <a:pt x="2350643" y="248602"/>
                </a:lnTo>
                <a:lnTo>
                  <a:pt x="2350643" y="243776"/>
                </a:lnTo>
                <a:lnTo>
                  <a:pt x="2350643" y="225996"/>
                </a:lnTo>
                <a:lnTo>
                  <a:pt x="2339302" y="233768"/>
                </a:lnTo>
                <a:lnTo>
                  <a:pt x="2327376" y="239318"/>
                </a:lnTo>
                <a:lnTo>
                  <a:pt x="2314867" y="242671"/>
                </a:lnTo>
                <a:lnTo>
                  <a:pt x="2301748" y="243776"/>
                </a:lnTo>
                <a:lnTo>
                  <a:pt x="2290711" y="242874"/>
                </a:lnTo>
                <a:lnTo>
                  <a:pt x="2258733" y="221411"/>
                </a:lnTo>
                <a:lnTo>
                  <a:pt x="2250313" y="187896"/>
                </a:lnTo>
                <a:lnTo>
                  <a:pt x="2361184" y="187896"/>
                </a:lnTo>
                <a:lnTo>
                  <a:pt x="2361184" y="175069"/>
                </a:lnTo>
                <a:close/>
              </a:path>
              <a:path w="3005454" h="332740">
                <a:moveTo>
                  <a:pt x="2522474" y="177482"/>
                </a:moveTo>
                <a:lnTo>
                  <a:pt x="2512720" y="132537"/>
                </a:lnTo>
                <a:lnTo>
                  <a:pt x="2504148" y="120205"/>
                </a:lnTo>
                <a:lnTo>
                  <a:pt x="2498293" y="114528"/>
                </a:lnTo>
                <a:lnTo>
                  <a:pt x="2498293" y="177482"/>
                </a:lnTo>
                <a:lnTo>
                  <a:pt x="2497505" y="191731"/>
                </a:lnTo>
                <a:lnTo>
                  <a:pt x="2477935" y="233895"/>
                </a:lnTo>
                <a:lnTo>
                  <a:pt x="2448941" y="243903"/>
                </a:lnTo>
                <a:lnTo>
                  <a:pt x="2439555" y="243052"/>
                </a:lnTo>
                <a:lnTo>
                  <a:pt x="2431008" y="240461"/>
                </a:lnTo>
                <a:lnTo>
                  <a:pt x="2425382" y="237299"/>
                </a:lnTo>
                <a:lnTo>
                  <a:pt x="2423312" y="236143"/>
                </a:lnTo>
                <a:lnTo>
                  <a:pt x="2403348" y="196913"/>
                </a:lnTo>
                <a:lnTo>
                  <a:pt x="2403348" y="174180"/>
                </a:lnTo>
                <a:lnTo>
                  <a:pt x="2417318" y="135572"/>
                </a:lnTo>
                <a:lnTo>
                  <a:pt x="2452751" y="120205"/>
                </a:lnTo>
                <a:lnTo>
                  <a:pt x="2462606" y="121170"/>
                </a:lnTo>
                <a:lnTo>
                  <a:pt x="2495207" y="153416"/>
                </a:lnTo>
                <a:lnTo>
                  <a:pt x="2498293" y="177482"/>
                </a:lnTo>
                <a:lnTo>
                  <a:pt x="2498293" y="114528"/>
                </a:lnTo>
                <a:lnTo>
                  <a:pt x="2495766" y="112064"/>
                </a:lnTo>
                <a:lnTo>
                  <a:pt x="2484780" y="105511"/>
                </a:lnTo>
                <a:lnTo>
                  <a:pt x="2472232" y="101587"/>
                </a:lnTo>
                <a:lnTo>
                  <a:pt x="2458085" y="100266"/>
                </a:lnTo>
                <a:lnTo>
                  <a:pt x="2441397" y="102222"/>
                </a:lnTo>
                <a:lnTo>
                  <a:pt x="2426792" y="108077"/>
                </a:lnTo>
                <a:lnTo>
                  <a:pt x="2414308" y="117843"/>
                </a:lnTo>
                <a:lnTo>
                  <a:pt x="2403983" y="131508"/>
                </a:lnTo>
                <a:lnTo>
                  <a:pt x="2403348" y="131508"/>
                </a:lnTo>
                <a:lnTo>
                  <a:pt x="2403348" y="103822"/>
                </a:lnTo>
                <a:lnTo>
                  <a:pt x="2379726" y="103822"/>
                </a:lnTo>
                <a:lnTo>
                  <a:pt x="2379726" y="332295"/>
                </a:lnTo>
                <a:lnTo>
                  <a:pt x="2403348" y="332295"/>
                </a:lnTo>
                <a:lnTo>
                  <a:pt x="2403348" y="237299"/>
                </a:lnTo>
                <a:lnTo>
                  <a:pt x="2403983" y="237299"/>
                </a:lnTo>
                <a:lnTo>
                  <a:pt x="2413127" y="248970"/>
                </a:lnTo>
                <a:lnTo>
                  <a:pt x="2423998" y="257302"/>
                </a:lnTo>
                <a:lnTo>
                  <a:pt x="2436609" y="262305"/>
                </a:lnTo>
                <a:lnTo>
                  <a:pt x="2450973" y="263969"/>
                </a:lnTo>
                <a:lnTo>
                  <a:pt x="2466441" y="262521"/>
                </a:lnTo>
                <a:lnTo>
                  <a:pt x="2480284" y="258152"/>
                </a:lnTo>
                <a:lnTo>
                  <a:pt x="2492489" y="250850"/>
                </a:lnTo>
                <a:lnTo>
                  <a:pt x="2499639" y="243903"/>
                </a:lnTo>
                <a:lnTo>
                  <a:pt x="2503043" y="240601"/>
                </a:lnTo>
                <a:lnTo>
                  <a:pt x="2511539" y="227812"/>
                </a:lnTo>
                <a:lnTo>
                  <a:pt x="2517610" y="213055"/>
                </a:lnTo>
                <a:lnTo>
                  <a:pt x="2521254" y="196278"/>
                </a:lnTo>
                <a:lnTo>
                  <a:pt x="2522474" y="177482"/>
                </a:lnTo>
                <a:close/>
              </a:path>
              <a:path w="3005454" h="332740">
                <a:moveTo>
                  <a:pt x="2613914" y="103822"/>
                </a:moveTo>
                <a:lnTo>
                  <a:pt x="2574290" y="103822"/>
                </a:lnTo>
                <a:lnTo>
                  <a:pt x="2574290" y="57848"/>
                </a:lnTo>
                <a:lnTo>
                  <a:pt x="2550795" y="65468"/>
                </a:lnTo>
                <a:lnTo>
                  <a:pt x="2550795" y="103822"/>
                </a:lnTo>
                <a:lnTo>
                  <a:pt x="2523744" y="103822"/>
                </a:lnTo>
                <a:lnTo>
                  <a:pt x="2523744" y="124269"/>
                </a:lnTo>
                <a:lnTo>
                  <a:pt x="2550795" y="124269"/>
                </a:lnTo>
                <a:lnTo>
                  <a:pt x="2550795" y="218249"/>
                </a:lnTo>
                <a:lnTo>
                  <a:pt x="2553309" y="238163"/>
                </a:lnTo>
                <a:lnTo>
                  <a:pt x="2560891" y="252374"/>
                </a:lnTo>
                <a:lnTo>
                  <a:pt x="2573502" y="260883"/>
                </a:lnTo>
                <a:lnTo>
                  <a:pt x="2591181" y="263715"/>
                </a:lnTo>
                <a:lnTo>
                  <a:pt x="2600325" y="263715"/>
                </a:lnTo>
                <a:lnTo>
                  <a:pt x="2607945" y="262064"/>
                </a:lnTo>
                <a:lnTo>
                  <a:pt x="2613914" y="258762"/>
                </a:lnTo>
                <a:lnTo>
                  <a:pt x="2613914" y="243649"/>
                </a:lnTo>
                <a:lnTo>
                  <a:pt x="2613914" y="238442"/>
                </a:lnTo>
                <a:lnTo>
                  <a:pt x="2609342" y="241871"/>
                </a:lnTo>
                <a:lnTo>
                  <a:pt x="2603881" y="243649"/>
                </a:lnTo>
                <a:lnTo>
                  <a:pt x="2589403" y="243649"/>
                </a:lnTo>
                <a:lnTo>
                  <a:pt x="2583561" y="241363"/>
                </a:lnTo>
                <a:lnTo>
                  <a:pt x="2576195" y="232727"/>
                </a:lnTo>
                <a:lnTo>
                  <a:pt x="2574290" y="224980"/>
                </a:lnTo>
                <a:lnTo>
                  <a:pt x="2574290" y="124269"/>
                </a:lnTo>
                <a:lnTo>
                  <a:pt x="2613914" y="124269"/>
                </a:lnTo>
                <a:lnTo>
                  <a:pt x="2613914" y="103822"/>
                </a:lnTo>
                <a:close/>
              </a:path>
              <a:path w="3005454" h="332740">
                <a:moveTo>
                  <a:pt x="2708529" y="103187"/>
                </a:moveTo>
                <a:lnTo>
                  <a:pt x="2704846" y="101917"/>
                </a:lnTo>
                <a:lnTo>
                  <a:pt x="2699639" y="101155"/>
                </a:lnTo>
                <a:lnTo>
                  <a:pt x="2693162" y="101155"/>
                </a:lnTo>
                <a:lnTo>
                  <a:pt x="2659138" y="121577"/>
                </a:lnTo>
                <a:lnTo>
                  <a:pt x="2652395" y="136334"/>
                </a:lnTo>
                <a:lnTo>
                  <a:pt x="2651760" y="136334"/>
                </a:lnTo>
                <a:lnTo>
                  <a:pt x="2651760" y="103822"/>
                </a:lnTo>
                <a:lnTo>
                  <a:pt x="2628138" y="103822"/>
                </a:lnTo>
                <a:lnTo>
                  <a:pt x="2628138" y="260286"/>
                </a:lnTo>
                <a:lnTo>
                  <a:pt x="2651760" y="260286"/>
                </a:lnTo>
                <a:lnTo>
                  <a:pt x="2651760" y="180149"/>
                </a:lnTo>
                <a:lnTo>
                  <a:pt x="2652445" y="167843"/>
                </a:lnTo>
                <a:lnTo>
                  <a:pt x="2668422" y="131787"/>
                </a:lnTo>
                <a:lnTo>
                  <a:pt x="2689606" y="122999"/>
                </a:lnTo>
                <a:lnTo>
                  <a:pt x="2697734" y="122999"/>
                </a:lnTo>
                <a:lnTo>
                  <a:pt x="2703957" y="124777"/>
                </a:lnTo>
                <a:lnTo>
                  <a:pt x="2708529" y="128079"/>
                </a:lnTo>
                <a:lnTo>
                  <a:pt x="2708529" y="122999"/>
                </a:lnTo>
                <a:lnTo>
                  <a:pt x="2708529" y="103187"/>
                </a:lnTo>
                <a:close/>
              </a:path>
              <a:path w="3005454" h="332740">
                <a:moveTo>
                  <a:pt x="2855658" y="182435"/>
                </a:moveTo>
                <a:lnTo>
                  <a:pt x="2844622" y="133553"/>
                </a:lnTo>
                <a:lnTo>
                  <a:pt x="2831490" y="117779"/>
                </a:lnTo>
                <a:lnTo>
                  <a:pt x="2831490" y="184086"/>
                </a:lnTo>
                <a:lnTo>
                  <a:pt x="2830753" y="196354"/>
                </a:lnTo>
                <a:lnTo>
                  <a:pt x="2810865" y="234911"/>
                </a:lnTo>
                <a:lnTo>
                  <a:pt x="2780030" y="243903"/>
                </a:lnTo>
                <a:lnTo>
                  <a:pt x="2768549" y="242862"/>
                </a:lnTo>
                <a:lnTo>
                  <a:pt x="2735008" y="218300"/>
                </a:lnTo>
                <a:lnTo>
                  <a:pt x="2726880" y="184086"/>
                </a:lnTo>
                <a:lnTo>
                  <a:pt x="2727007" y="180149"/>
                </a:lnTo>
                <a:lnTo>
                  <a:pt x="2741295" y="136969"/>
                </a:lnTo>
                <a:lnTo>
                  <a:pt x="2780030" y="120205"/>
                </a:lnTo>
                <a:lnTo>
                  <a:pt x="2791714" y="121234"/>
                </a:lnTo>
                <a:lnTo>
                  <a:pt x="2824086" y="145478"/>
                </a:lnTo>
                <a:lnTo>
                  <a:pt x="2831490" y="184086"/>
                </a:lnTo>
                <a:lnTo>
                  <a:pt x="2831490" y="117779"/>
                </a:lnTo>
                <a:lnTo>
                  <a:pt x="2825242" y="112331"/>
                </a:lnTo>
                <a:lnTo>
                  <a:pt x="2812669" y="105625"/>
                </a:lnTo>
                <a:lnTo>
                  <a:pt x="2798280" y="101612"/>
                </a:lnTo>
                <a:lnTo>
                  <a:pt x="2782062" y="100266"/>
                </a:lnTo>
                <a:lnTo>
                  <a:pt x="2764650" y="101676"/>
                </a:lnTo>
                <a:lnTo>
                  <a:pt x="2724150" y="122618"/>
                </a:lnTo>
                <a:lnTo>
                  <a:pt x="2704249" y="165608"/>
                </a:lnTo>
                <a:lnTo>
                  <a:pt x="2702941" y="184086"/>
                </a:lnTo>
                <a:lnTo>
                  <a:pt x="2704223" y="201142"/>
                </a:lnTo>
                <a:lnTo>
                  <a:pt x="2723642" y="241998"/>
                </a:lnTo>
                <a:lnTo>
                  <a:pt x="2762161" y="262597"/>
                </a:lnTo>
                <a:lnTo>
                  <a:pt x="2778379" y="263969"/>
                </a:lnTo>
                <a:lnTo>
                  <a:pt x="2794952" y="262572"/>
                </a:lnTo>
                <a:lnTo>
                  <a:pt x="2809824" y="258356"/>
                </a:lnTo>
                <a:lnTo>
                  <a:pt x="2823006" y="251333"/>
                </a:lnTo>
                <a:lnTo>
                  <a:pt x="2831681" y="243903"/>
                </a:lnTo>
                <a:lnTo>
                  <a:pt x="2834513" y="241490"/>
                </a:lnTo>
                <a:lnTo>
                  <a:pt x="2843771" y="229260"/>
                </a:lnTo>
                <a:lnTo>
                  <a:pt x="2850400" y="215201"/>
                </a:lnTo>
                <a:lnTo>
                  <a:pt x="2854388" y="199351"/>
                </a:lnTo>
                <a:lnTo>
                  <a:pt x="2855658" y="182435"/>
                </a:lnTo>
                <a:close/>
              </a:path>
              <a:path w="3005454" h="332740">
                <a:moveTo>
                  <a:pt x="3005074" y="164655"/>
                </a:moveTo>
                <a:lnTo>
                  <a:pt x="2997454" y="125996"/>
                </a:lnTo>
                <a:lnTo>
                  <a:pt x="2964230" y="101295"/>
                </a:lnTo>
                <a:lnTo>
                  <a:pt x="2952115" y="100266"/>
                </a:lnTo>
                <a:lnTo>
                  <a:pt x="2936252" y="102133"/>
                </a:lnTo>
                <a:lnTo>
                  <a:pt x="2922409" y="107696"/>
                </a:lnTo>
                <a:lnTo>
                  <a:pt x="2910586" y="116992"/>
                </a:lnTo>
                <a:lnTo>
                  <a:pt x="2900807" y="129984"/>
                </a:lnTo>
                <a:lnTo>
                  <a:pt x="2900172" y="129984"/>
                </a:lnTo>
                <a:lnTo>
                  <a:pt x="2900172" y="103822"/>
                </a:lnTo>
                <a:lnTo>
                  <a:pt x="2876550" y="103822"/>
                </a:lnTo>
                <a:lnTo>
                  <a:pt x="2876550" y="260286"/>
                </a:lnTo>
                <a:lnTo>
                  <a:pt x="2900172" y="260286"/>
                </a:lnTo>
                <a:lnTo>
                  <a:pt x="2900172" y="171005"/>
                </a:lnTo>
                <a:lnTo>
                  <a:pt x="2900946" y="160515"/>
                </a:lnTo>
                <a:lnTo>
                  <a:pt x="2926931" y="123812"/>
                </a:lnTo>
                <a:lnTo>
                  <a:pt x="2944368" y="120205"/>
                </a:lnTo>
                <a:lnTo>
                  <a:pt x="2960598" y="123380"/>
                </a:lnTo>
                <a:lnTo>
                  <a:pt x="2972193" y="132892"/>
                </a:lnTo>
                <a:lnTo>
                  <a:pt x="2979128" y="148767"/>
                </a:lnTo>
                <a:lnTo>
                  <a:pt x="2981452" y="171005"/>
                </a:lnTo>
                <a:lnTo>
                  <a:pt x="2981452" y="260286"/>
                </a:lnTo>
                <a:lnTo>
                  <a:pt x="3005074" y="260286"/>
                </a:lnTo>
                <a:lnTo>
                  <a:pt x="3005074" y="164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445496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cs typeface="NanumSquare_ac" panose="020B0600000101010101" pitchFamily="3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61035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7541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12191999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691" y="1539062"/>
            <a:ext cx="467233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09080" y="2929890"/>
            <a:ext cx="49853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dobe Gothic Std B"/>
                <a:cs typeface="Adobe Gothic Std B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NanumSquare_ac" panose="020B0600000101010101" pitchFamily="34" charset="-127"/>
          <a:ea typeface="+mj-ea"/>
          <a:cs typeface="+mj-cs"/>
        </a:defRPr>
      </a:lvl1pPr>
    </p:titleStyle>
    <p:bodyStyle>
      <a:lvl1pPr marL="0">
        <a:defRPr>
          <a:latin typeface="NanumSquare_ac" panose="020B0600000101010101" pitchFamily="3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jpg"/><Relationship Id="rId4" Type="http://schemas.openxmlformats.org/officeDocument/2006/relationships/image" Target="../media/image77.jpg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77.jpg"/><Relationship Id="rId4" Type="http://schemas.openxmlformats.org/officeDocument/2006/relationships/image" Target="../media/image85.png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4.jp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jpg"/><Relationship Id="rId4" Type="http://schemas.openxmlformats.org/officeDocument/2006/relationships/image" Target="../media/image82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yuns_u/%EC%8B%A0%EA%B2%BD%EB%A7%9D%EC%9D%98-%EA%B8%B0%EB%B3%B8-%EA%B5%AC%EC%A1%B0" TargetMode="External"/><Relationship Id="rId13" Type="http://schemas.openxmlformats.org/officeDocument/2006/relationships/hyperlink" Target="https://velog.io/@claude_ssim/%EA%B8%B0%EA%B3%84%ED%95%99%EC%8A%B5-Neural-Networks" TargetMode="External"/><Relationship Id="rId3" Type="http://schemas.openxmlformats.org/officeDocument/2006/relationships/hyperlink" Target="https://heeya-stupidbutstudying.tistory.com/38" TargetMode="External"/><Relationship Id="rId7" Type="http://schemas.openxmlformats.org/officeDocument/2006/relationships/hyperlink" Target="https://www.youtube.com/watch?v=bpBdSDEGViA" TargetMode="External"/><Relationship Id="rId12" Type="http://schemas.openxmlformats.org/officeDocument/2006/relationships/hyperlink" Target="https://www.popit.kr/%EC%8B%A4%EC%B2%B4%EA%B0%80-%EC%86%90%EC%97%90-%EC%9E%A1%ED%9E%88%EB%8A%94-%EB%94%A5%EB%9F%AC%EB%8B%9D3-%EC%9D%B4%EA%B2%83%EB%A7%8C%EC%9D%80-%EA%BC%AD-%EC%95%8C%EC%95%84%EB%91%90%EC%9E%90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tr.ai/explore/story-20211105-1" TargetMode="External"/><Relationship Id="rId11" Type="http://schemas.openxmlformats.org/officeDocument/2006/relationships/hyperlink" Target="https://moonnote.tistory.com/12" TargetMode="External"/><Relationship Id="rId5" Type="http://schemas.openxmlformats.org/officeDocument/2006/relationships/hyperlink" Target="https://brunch.co.kr/@gdhan/6" TargetMode="External"/><Relationship Id="rId10" Type="http://schemas.openxmlformats.org/officeDocument/2006/relationships/hyperlink" Target="https://ju-blog.tistory.com/58" TargetMode="External"/><Relationship Id="rId4" Type="http://schemas.openxmlformats.org/officeDocument/2006/relationships/hyperlink" Target="https://m.blog.naver.com/samsjang/221033626685" TargetMode="External"/><Relationship Id="rId9" Type="http://schemas.openxmlformats.org/officeDocument/2006/relationships/hyperlink" Target="https://www.youtube.com/watch?v=x9MI-_qby7k" TargetMode="External"/><Relationship Id="rId14" Type="http://schemas.openxmlformats.org/officeDocument/2006/relationships/hyperlink" Target="http://computing.or.kr/14804/vanishing-gradient-problem%EA%B8%B0%EC%9A%B8%EA%B8%B0-%EC%86%8C%EB%A9%B8-%EB%AC%B8%EC%A0%9C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18091" y="2796958"/>
            <a:ext cx="715581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spc="90"/>
              <a:t>Neural</a:t>
            </a:r>
            <a:r>
              <a:rPr sz="5400" spc="190"/>
              <a:t> </a:t>
            </a:r>
            <a:r>
              <a:rPr sz="5400" spc="100"/>
              <a:t>Network</a:t>
            </a:r>
            <a:r>
              <a:rPr sz="5400" spc="195"/>
              <a:t> </a:t>
            </a:r>
            <a:r>
              <a:rPr sz="5400" spc="170"/>
              <a:t>Basic</a:t>
            </a:r>
            <a:endParaRPr sz="5400"/>
          </a:p>
        </p:txBody>
      </p:sp>
      <p:sp>
        <p:nvSpPr>
          <p:cNvPr id="12" name="오각형 9">
            <a:extLst>
              <a:ext uri="{FF2B5EF4-FFF2-40B4-BE49-F238E27FC236}">
                <a16:creationId xmlns:a16="http://schemas.microsoft.com/office/drawing/2014/main" id="{E16F4F17-4D40-DD2F-5FE8-D73BD6A756E7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0B3616-AEC5-A44A-05A6-D754AB0C023B}"/>
              </a:ext>
            </a:extLst>
          </p:cNvPr>
          <p:cNvSpPr/>
          <p:nvPr/>
        </p:nvSpPr>
        <p:spPr>
          <a:xfrm>
            <a:off x="4876745" y="744457"/>
            <a:ext cx="251465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ToBig’s</a:t>
            </a:r>
            <a:r>
              <a:rPr lang="en-US" altLang="ko-KR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19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 </a:t>
            </a:r>
            <a:r>
              <a:rPr lang="ko-KR" altLang="en-US" sz="14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강의자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하주찬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A528AA-B292-02CE-8531-8F58F90BCCE1}"/>
              </a:ext>
            </a:extLst>
          </p:cNvPr>
          <p:cNvCxnSpPr>
            <a:cxnSpLocks/>
          </p:cNvCxnSpPr>
          <p:nvPr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604170-BC50-ABA6-69EF-019455EBDDD9}"/>
              </a:ext>
            </a:extLst>
          </p:cNvPr>
          <p:cNvSpPr/>
          <p:nvPr/>
        </p:nvSpPr>
        <p:spPr>
          <a:xfrm>
            <a:off x="5294814" y="329190"/>
            <a:ext cx="160237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 정규세션</a:t>
            </a:r>
            <a:endParaRPr lang="en-US" altLang="ko-KR" sz="1600" spc="-15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46F0C6-4B52-FAB2-E792-44454D580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538130"/>
            <a:ext cx="7010400" cy="4927028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9391" y="1538130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Perceptron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77951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9391" y="1538130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Perceptron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FC168-6611-A1BD-93B5-3B866AB8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981200"/>
            <a:ext cx="7083869" cy="4558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39C35-4302-91C4-D427-AF2029F06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14" b="10550"/>
          <a:stretch/>
        </p:blipFill>
        <p:spPr>
          <a:xfrm>
            <a:off x="6781800" y="3554505"/>
            <a:ext cx="5334000" cy="9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4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3">
            <a:extLst>
              <a:ext uri="{FF2B5EF4-FFF2-40B4-BE49-F238E27FC236}">
                <a16:creationId xmlns:a16="http://schemas.microsoft.com/office/drawing/2014/main" id="{F0B7B97C-4937-5C69-2C5C-E4BEBE65B625}"/>
              </a:ext>
            </a:extLst>
          </p:cNvPr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4359F922-BEB0-9095-9149-70632FCC1D42}"/>
              </a:ext>
            </a:extLst>
          </p:cNvPr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8" name="Picture 1" descr="page2image50203488">
            <a:extLst>
              <a:ext uri="{FF2B5EF4-FFF2-40B4-BE49-F238E27FC236}">
                <a16:creationId xmlns:a16="http://schemas.microsoft.com/office/drawing/2014/main" id="{382E0D7D-DDE9-AEE1-E250-9C39B39E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5" y="1551964"/>
            <a:ext cx="7201892" cy="393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E1D3F-C56E-18BC-AFFC-4DA1D63E3726}"/>
              </a:ext>
            </a:extLst>
          </p:cNvPr>
          <p:cNvSpPr txBox="1"/>
          <p:nvPr/>
        </p:nvSpPr>
        <p:spPr>
          <a:xfrm>
            <a:off x="7029491" y="2718523"/>
            <a:ext cx="513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Chalkboard" panose="03050602040202020205" pitchFamily="66" charset="77"/>
              </a:rPr>
              <a:t>Inspired by interconnected neurons</a:t>
            </a:r>
          </a:p>
          <a:p>
            <a:r>
              <a:rPr lang="en-US" sz="2400">
                <a:effectLst/>
                <a:latin typeface="Chalkboard" panose="03050602040202020205" pitchFamily="66" charset="77"/>
              </a:rPr>
              <a:t> in biological systems </a:t>
            </a:r>
            <a:endParaRPr lang="en-US" sz="240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2E73A-9F2C-7555-B020-CDFCBAED7B84}"/>
              </a:ext>
            </a:extLst>
          </p:cNvPr>
          <p:cNvSpPr txBox="1"/>
          <p:nvPr/>
        </p:nvSpPr>
        <p:spPr>
          <a:xfrm>
            <a:off x="3247975" y="5138379"/>
            <a:ext cx="7563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  <a:latin typeface="Chalkboard" panose="03050602040202020205" pitchFamily="66" charset="77"/>
              </a:rPr>
              <a:t>Simple processing units</a:t>
            </a:r>
          </a:p>
          <a:p>
            <a:pPr marL="342900" indent="-342900">
              <a:buFontTx/>
              <a:buChar char="-"/>
            </a:pPr>
            <a:r>
              <a:rPr lang="en-US" sz="2400">
                <a:effectLst/>
                <a:latin typeface="Chalkboard" panose="03050602040202020205" pitchFamily="66" charset="77"/>
              </a:rPr>
              <a:t>Each unit receives a number of real-valued inputs</a:t>
            </a:r>
          </a:p>
          <a:p>
            <a:pPr marL="342900" indent="-342900">
              <a:buFontTx/>
              <a:buChar char="-"/>
            </a:pPr>
            <a:r>
              <a:rPr lang="en-US" sz="2400">
                <a:effectLst/>
                <a:latin typeface="Chalkboard" panose="03050602040202020205" pitchFamily="66" charset="77"/>
              </a:rPr>
              <a:t>Each unit produces a single real-valued output</a:t>
            </a:r>
            <a:br>
              <a:rPr lang="en-US" sz="1800">
                <a:effectLst/>
                <a:latin typeface="Chalkboard" panose="03050602040202020205" pitchFamily="66" charset="77"/>
              </a:rPr>
            </a:br>
            <a:endParaRPr lang="en-US" sz="2400">
              <a:effectLst/>
            </a:endParaRPr>
          </a:p>
          <a:p>
            <a:endParaRPr lang="en-US" sz="2400">
              <a:effectLst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ge3image50028256">
            <a:extLst>
              <a:ext uri="{FF2B5EF4-FFF2-40B4-BE49-F238E27FC236}">
                <a16:creationId xmlns:a16="http://schemas.microsoft.com/office/drawing/2014/main" id="{F0D48D6E-CC02-A3F9-677A-69D9791F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50352"/>
            <a:ext cx="8827009" cy="48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Perceptron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77126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Perceptron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0" y="2379346"/>
            <a:ext cx="9144000" cy="3335654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239D150-08F0-1197-8283-46D913709AF3}"/>
              </a:ext>
            </a:extLst>
          </p:cNvPr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03867-0746-3992-AD68-B32EB0B7CDA6}"/>
              </a:ext>
            </a:extLst>
          </p:cNvPr>
          <p:cNvSpPr txBox="1"/>
          <p:nvPr/>
        </p:nvSpPr>
        <p:spPr>
          <a:xfrm>
            <a:off x="2933700" y="6019800"/>
            <a:ext cx="632460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가중치</a:t>
            </a:r>
            <a:r>
              <a:rPr lang="en-US" altLang="ko-KR" sz="16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(weight) : </a:t>
            </a:r>
            <a:r>
              <a:rPr lang="ko-KR" altLang="en-US" sz="16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각각의 입력에 대해 중요도를 부여 하는 수치</a:t>
            </a:r>
            <a:r>
              <a:rPr lang="en-US" altLang="ko-KR" sz="16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Perceptron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94092" y="2522093"/>
            <a:ext cx="3662174" cy="3683508"/>
            <a:chOff x="1854325" y="2522220"/>
            <a:chExt cx="3662174" cy="3683508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4325" y="2522220"/>
              <a:ext cx="2641474" cy="36835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75025" y="3224022"/>
              <a:ext cx="464820" cy="314325"/>
            </a:xfrm>
            <a:custGeom>
              <a:avLst/>
              <a:gdLst/>
              <a:ahLst/>
              <a:cxnLst/>
              <a:rect l="l" t="t" r="r" b="b"/>
              <a:pathLst>
                <a:path w="464820" h="314325">
                  <a:moveTo>
                    <a:pt x="0" y="313943"/>
                  </a:moveTo>
                  <a:lnTo>
                    <a:pt x="464820" y="313943"/>
                  </a:lnTo>
                  <a:lnTo>
                    <a:pt x="464820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39845" y="2522220"/>
              <a:ext cx="2176654" cy="702183"/>
            </a:xfrm>
            <a:custGeom>
              <a:avLst/>
              <a:gdLst/>
              <a:ahLst/>
              <a:cxnLst/>
              <a:rect l="l" t="t" r="r" b="b"/>
              <a:pathLst>
                <a:path w="2151379" h="299085">
                  <a:moveTo>
                    <a:pt x="0" y="298831"/>
                  </a:moveTo>
                  <a:lnTo>
                    <a:pt x="2150999" y="0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14199" y="2271318"/>
            <a:ext cx="5857875" cy="393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Bias(편향)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3000">
              <a:latin typeface="NanumSquare_ac" panose="020B0600000101010101" pitchFamily="34" charset="-127"/>
              <a:cs typeface="Adobe Gothic Std B"/>
            </a:endParaRPr>
          </a:p>
          <a:p>
            <a:pPr marL="119380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sz="2000" b="1" spc="-280">
                <a:latin typeface="NanumSquare_ac" panose="020B0600000101010101" pitchFamily="34" charset="-127"/>
                <a:cs typeface="Adobe Gothic Std B"/>
              </a:rPr>
              <a:t>뉴런이</a:t>
            </a:r>
            <a:r>
              <a:rPr sz="2000" b="1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 spc="-280">
                <a:latin typeface="NanumSquare_ac" panose="020B0600000101010101" pitchFamily="34" charset="-127"/>
                <a:cs typeface="Adobe Gothic Std B"/>
              </a:rPr>
              <a:t>얼마나</a:t>
            </a:r>
            <a:r>
              <a:rPr sz="2000" b="1" spc="5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 spc="-280">
                <a:latin typeface="NanumSquare_ac" panose="020B0600000101010101" pitchFamily="34" charset="-127"/>
                <a:cs typeface="Adobe Gothic Std B"/>
              </a:rPr>
              <a:t>쉽게</a:t>
            </a:r>
            <a:r>
              <a:rPr sz="2000" b="1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 spc="-280">
                <a:latin typeface="NanumSquare_ac" panose="020B0600000101010101" pitchFamily="34" charset="-127"/>
                <a:cs typeface="Adobe Gothic Std B"/>
              </a:rPr>
              <a:t>활성화</a:t>
            </a:r>
            <a:r>
              <a:rPr sz="2000" b="1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 spc="-280">
                <a:latin typeface="NanumSquare_ac" panose="020B0600000101010101" pitchFamily="34" charset="-127"/>
                <a:cs typeface="Adobe Gothic Std B"/>
              </a:rPr>
              <a:t>되느냐를</a:t>
            </a:r>
            <a:r>
              <a:rPr sz="2000" b="1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 spc="-305">
                <a:latin typeface="NanumSquare_ac" panose="020B0600000101010101" pitchFamily="34" charset="-127"/>
                <a:cs typeface="Adobe Gothic Std B"/>
              </a:rPr>
              <a:t>제어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L="1193800" indent="-287020">
              <a:spcBef>
                <a:spcPts val="1200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노드의 민감도를 조정하거나 활성화를 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	 </a:t>
            </a: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조정하는 역할</a:t>
            </a:r>
            <a:endParaRPr lang="en-US" altLang="ko-KR" sz="2000" b="1" spc="-305">
              <a:latin typeface="NanumSquare_ac" panose="020B0600000101010101" pitchFamily="34" charset="-127"/>
              <a:cs typeface="Adobe Gothic Std B"/>
            </a:endParaRPr>
          </a:p>
          <a:p>
            <a:pPr marL="1193800" indent="-287020">
              <a:spcBef>
                <a:spcPts val="1200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가중치 만으로 세밀한 조정이 되지 않을 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시 편향을 주어 조정이 가능하다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.</a:t>
            </a:r>
          </a:p>
          <a:p>
            <a:pPr marL="1193800" indent="-287020">
              <a:spcBef>
                <a:spcPts val="1200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일반적으로 </a:t>
            </a:r>
            <a:r>
              <a:rPr lang="ko-KR" altLang="en-US" sz="2000" b="1" spc="-280" err="1">
                <a:latin typeface="NanumSquare_ac" panose="020B0600000101010101" pitchFamily="34" charset="-127"/>
                <a:cs typeface="Adobe Gothic Std B"/>
              </a:rPr>
              <a:t>입력값을</a:t>
            </a: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1</a:t>
            </a: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로 고정하고 편향 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b</a:t>
            </a:r>
            <a:r>
              <a:rPr lang="ko-KR" altLang="en-US" sz="2000" b="1" spc="-280">
                <a:latin typeface="NanumSquare_ac" panose="020B0600000101010101" pitchFamily="34" charset="-127"/>
                <a:cs typeface="Adobe Gothic Std B"/>
              </a:rPr>
              <a:t>를 곱한 변수로 표현한다</a:t>
            </a:r>
            <a:r>
              <a:rPr lang="en-US" altLang="ko-KR" sz="2000" b="1" spc="-280">
                <a:latin typeface="NanumSquare_ac" panose="020B0600000101010101" pitchFamily="34" charset="-127"/>
                <a:cs typeface="Adobe Gothic Std B"/>
              </a:rPr>
              <a:t>. </a:t>
            </a:r>
          </a:p>
          <a:p>
            <a:pPr marL="1193800" indent="-287020">
              <a:spcBef>
                <a:spcPts val="1200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endParaRPr lang="en-US" altLang="ko-KR" sz="2000" b="1" spc="-28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8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25"/>
              <a:t>활성화</a:t>
            </a:r>
            <a:r>
              <a:rPr spc="110"/>
              <a:t> </a:t>
            </a:r>
            <a:r>
              <a:rPr spc="-465"/>
              <a:t>함수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180" y="2310383"/>
            <a:ext cx="3525303" cy="40248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35551" y="3636390"/>
            <a:ext cx="113233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활성화</a:t>
            </a:r>
            <a:r>
              <a:rPr sz="1600" b="1" spc="8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600" b="1" spc="-195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6699BE50-5535-DF68-5AB9-210DB5DA647D}"/>
              </a:ext>
            </a:extLst>
          </p:cNvPr>
          <p:cNvSpPr txBox="1"/>
          <p:nvPr/>
        </p:nvSpPr>
        <p:spPr>
          <a:xfrm>
            <a:off x="5847448" y="2667000"/>
            <a:ext cx="5857875" cy="3105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Activation Function (</a:t>
            </a:r>
            <a:r>
              <a:rPr lang="ko-KR" altLang="en-US" sz="2400" b="1" spc="-1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활성화 함수</a:t>
            </a:r>
            <a:r>
              <a:rPr lang="en-US" sz="2400" b="1" spc="-1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)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3000">
              <a:latin typeface="NanumSquare_ac" panose="020B0600000101010101" pitchFamily="34" charset="-127"/>
              <a:ea typeface="NanumSquare_ac" panose="020B0600000101010101"/>
              <a:cs typeface="Adobe Gothic Std B"/>
            </a:endParaRPr>
          </a:p>
          <a:p>
            <a:pPr marL="1193800" indent="-28702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lang="ko-KR" altLang="en-US" sz="2000" b="1" spc="-150">
                <a:latin typeface="NanumSquare_ac" panose="020B0600000101010101" pitchFamily="34" charset="-127"/>
                <a:ea typeface="NanumSquare_ac" panose="020B0600000101010101"/>
                <a:cs typeface="Adobe Gothic Std B"/>
              </a:rPr>
              <a:t>입력신호의 총합을 출력 신호로 변환하는 함수</a:t>
            </a:r>
            <a:endParaRPr lang="en-US" altLang="ko-KR" sz="2000" b="1" spc="-150">
              <a:latin typeface="NanumSquare_ac" panose="020B0600000101010101" pitchFamily="34" charset="-127"/>
              <a:ea typeface="NanumSquare_ac" panose="020B0600000101010101"/>
              <a:cs typeface="Adobe Gothic Std B"/>
            </a:endParaRPr>
          </a:p>
          <a:p>
            <a:pPr marL="1193800" indent="-28702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r>
              <a:rPr lang="ko-KR" altLang="en-US" sz="2000" b="1">
                <a:latin typeface="NanumSquare_ac" panose="020B0600000101010101" pitchFamily="34" charset="-127"/>
                <a:ea typeface="NanumSquare_ac" panose="020B0600000101010101"/>
              </a:rPr>
              <a:t>활성화 함수로는 </a:t>
            </a:r>
            <a:r>
              <a:rPr lang="en-US" altLang="ko-KR" sz="2000" b="1">
                <a:latin typeface="NanumSquare_ac" panose="020B0600000101010101" pitchFamily="34" charset="-127"/>
                <a:ea typeface="NanumSquare_ac" panose="020B0600000101010101"/>
              </a:rPr>
              <a:t>Step function, </a:t>
            </a:r>
            <a:r>
              <a:rPr lang="en-US" altLang="ko-KR" sz="2000" b="1" err="1">
                <a:latin typeface="NanumSquare_ac" panose="020B0600000101010101" pitchFamily="34" charset="-127"/>
                <a:ea typeface="NanumSquare_ac" panose="020B0600000101010101"/>
              </a:rPr>
              <a:t>Relu</a:t>
            </a:r>
            <a:r>
              <a:rPr lang="en-US" altLang="ko-KR" sz="2000" b="1">
                <a:latin typeface="NanumSquare_ac" panose="020B0600000101010101" pitchFamily="34" charset="-127"/>
                <a:ea typeface="NanumSquare_ac" panose="020B0600000101010101"/>
              </a:rPr>
              <a:t>, Sigmoid, tanh </a:t>
            </a:r>
            <a:r>
              <a:rPr lang="ko-KR" altLang="en-US" sz="2000" b="1">
                <a:latin typeface="NanumSquare_ac" panose="020B0600000101010101" pitchFamily="34" charset="-127"/>
                <a:ea typeface="NanumSquare_ac" panose="020B0600000101010101"/>
              </a:rPr>
              <a:t>등</a:t>
            </a:r>
            <a:r>
              <a:rPr lang="en-US" altLang="ko-KR" sz="2000" b="1" spc="-280">
                <a:latin typeface="NanumSquare_ac" panose="020B0600000101010101" pitchFamily="34" charset="-127"/>
                <a:ea typeface="NanumSquare_ac" panose="020B0600000101010101"/>
              </a:rPr>
              <a:t> </a:t>
            </a:r>
            <a:r>
              <a:rPr lang="ko-KR" altLang="en-US" sz="2000" b="1" spc="-280">
                <a:latin typeface="NanumSquare_ac" panose="020B0600000101010101" pitchFamily="34" charset="-127"/>
                <a:ea typeface="NanumSquare_ac" panose="020B0600000101010101"/>
              </a:rPr>
              <a:t>여러 함수 존재</a:t>
            </a:r>
            <a:endParaRPr lang="en-US" altLang="ko-KR" sz="2000" b="1" spc="-280">
              <a:latin typeface="NanumSquare_ac" panose="020B0600000101010101" pitchFamily="34" charset="-127"/>
              <a:ea typeface="NanumSquare_ac" panose="020B0600000101010101"/>
            </a:endParaRPr>
          </a:p>
          <a:p>
            <a:pPr marL="1193800" indent="-28702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193165" algn="l"/>
                <a:tab pos="1193800" algn="l"/>
              </a:tabLst>
            </a:pPr>
            <a:endParaRPr lang="en-US" altLang="ko-KR" sz="2000" b="1" spc="-280">
              <a:latin typeface="NanumSquare_ac" panose="020B0600000101010101" pitchFamily="34" charset="-127"/>
              <a:ea typeface="NanumSquare_ac" panose="020B0600000101010101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0ED061D-FE72-13BE-5E61-9B89B3B2F929}"/>
                  </a:ext>
                </a:extLst>
              </p14:cNvPr>
              <p14:cNvContentPartPr/>
              <p14:nvPr/>
            </p14:nvContentPartPr>
            <p14:xfrm>
              <a:off x="5359000" y="7517940"/>
              <a:ext cx="36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0ED061D-FE72-13BE-5E61-9B89B3B2F9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0000" y="75089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25"/>
              <a:t>활성화</a:t>
            </a:r>
            <a:r>
              <a:rPr spc="145"/>
              <a:t> </a:t>
            </a:r>
            <a:r>
              <a:rPr spc="-425"/>
              <a:t>함수</a:t>
            </a:r>
            <a:r>
              <a:rPr spc="150"/>
              <a:t> </a:t>
            </a:r>
            <a:r>
              <a:rPr spc="-1625"/>
              <a:t>–</a:t>
            </a:r>
            <a:r>
              <a:rPr spc="114"/>
              <a:t> </a:t>
            </a:r>
            <a:r>
              <a:rPr lang="en-US" spc="114"/>
              <a:t>  </a:t>
            </a:r>
            <a:r>
              <a:t>Step</a:t>
            </a:r>
            <a:r>
              <a:rPr spc="135"/>
              <a:t> </a:t>
            </a:r>
            <a:r>
              <a:rPr spc="-10"/>
              <a:t>function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9000" y="2706623"/>
            <a:ext cx="4023995" cy="31302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79463" y="3606774"/>
            <a:ext cx="3133090" cy="12439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>
                <a:latin typeface="NanumSquare_ac" panose="020B0600000101010101" pitchFamily="34" charset="-127"/>
                <a:cs typeface="Adobe Gothic Std B"/>
              </a:rPr>
              <a:t>출력이 0 또는 1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L="299085" indent="-287020" algn="just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b="1" err="1">
                <a:latin typeface="NanumSquare_ac" panose="020B0600000101010101" pitchFamily="34" charset="-127"/>
                <a:cs typeface="Adobe Gothic Std B"/>
              </a:rPr>
              <a:t>활성화할지</a:t>
            </a:r>
            <a:r>
              <a:rPr sz="2000" b="1">
                <a:latin typeface="NanumSquare_ac" panose="020B0600000101010101" pitchFamily="34" charset="-127"/>
                <a:cs typeface="Adobe Gothic Std B"/>
              </a:rPr>
              <a:t> 말</a:t>
            </a:r>
            <a:r>
              <a:rPr lang="en-US" sz="2000" b="1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b="1">
                <a:latin typeface="NanumSquare_ac" panose="020B0600000101010101" pitchFamily="34" charset="-127"/>
                <a:cs typeface="Adobe Gothic Std B"/>
              </a:rPr>
              <a:t>지 여부만 반환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25"/>
              <a:t>활성화</a:t>
            </a:r>
            <a:r>
              <a:rPr spc="114"/>
              <a:t> </a:t>
            </a:r>
            <a:r>
              <a:rPr spc="-425"/>
              <a:t>함수</a:t>
            </a:r>
            <a:r>
              <a:rPr spc="120"/>
              <a:t> </a:t>
            </a:r>
            <a:r>
              <a:rPr spc="-1625"/>
              <a:t>–</a:t>
            </a:r>
            <a:r>
              <a:rPr spc="90"/>
              <a:t> </a:t>
            </a:r>
            <a:r>
              <a:rPr lang="en-US" spc="90"/>
              <a:t>  </a:t>
            </a:r>
            <a:r>
              <a:rPr spc="-10"/>
              <a:t>Sigmoid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5676" y="2670048"/>
            <a:ext cx="3185039" cy="10698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719696" y="3974648"/>
            <a:ext cx="4481704" cy="139846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170">
                <a:latin typeface="NanumSquare_ac" panose="020B0600000101010101" pitchFamily="34" charset="-127"/>
                <a:cs typeface="Adobe Gothic Std B"/>
              </a:rPr>
              <a:t>0에서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1</a:t>
            </a:r>
            <a:r>
              <a:rPr sz="2000" spc="7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사이의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값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305">
                <a:latin typeface="NanumSquare_ac" panose="020B0600000101010101" pitchFamily="34" charset="-127"/>
                <a:cs typeface="Adobe Gothic Std B"/>
              </a:rPr>
              <a:t>출력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280">
                <a:latin typeface="NanumSquare_ac" panose="020B0600000101010101" pitchFamily="34" charset="-127"/>
                <a:cs typeface="Adobe Gothic Std B"/>
              </a:rPr>
              <a:t>활성화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여부가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175">
                <a:latin typeface="NanumSquare_ac" panose="020B0600000101010101" pitchFamily="34" charset="-127"/>
                <a:cs typeface="Adobe Gothic Std B"/>
              </a:rPr>
              <a:t>아닌,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활성화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정도를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305">
                <a:latin typeface="NanumSquare_ac" panose="020B0600000101010101" pitchFamily="34" charset="-127"/>
                <a:cs typeface="Adobe Gothic Std B"/>
              </a:rPr>
              <a:t>반환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0">
                <a:latin typeface="NanumSquare_ac" panose="020B0600000101010101" pitchFamily="34" charset="-127"/>
                <a:cs typeface="Adobe Gothic Std B"/>
              </a:rPr>
              <a:t>1에</a:t>
            </a:r>
            <a:r>
              <a:rPr sz="2000" spc="-5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가까울수록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많이</a:t>
            </a:r>
            <a:r>
              <a:rPr sz="2000" spc="6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활성화됐다는</a:t>
            </a:r>
            <a:r>
              <a:rPr sz="2000" spc="5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330">
                <a:latin typeface="NanumSquare_ac" panose="020B0600000101010101" pitchFamily="34" charset="-127"/>
                <a:cs typeface="Adobe Gothic Std B"/>
              </a:rPr>
              <a:t>뜻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423" y="2582666"/>
            <a:ext cx="5245148" cy="326411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6691" y="1539062"/>
            <a:ext cx="46723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25"/>
              <a:t>활성화</a:t>
            </a:r>
            <a:r>
              <a:rPr spc="114"/>
              <a:t> </a:t>
            </a:r>
            <a:r>
              <a:rPr spc="-425"/>
              <a:t>함수</a:t>
            </a:r>
            <a:r>
              <a:rPr spc="120"/>
              <a:t> </a:t>
            </a:r>
            <a:r>
              <a:rPr spc="-1625"/>
              <a:t>–</a:t>
            </a:r>
            <a:r>
              <a:rPr spc="90"/>
              <a:t> </a:t>
            </a:r>
            <a:r>
              <a:rPr lang="en-US" spc="90"/>
              <a:t>  </a:t>
            </a:r>
            <a:r>
              <a:rPr spc="-20"/>
              <a:t>Tanh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79514" y="3984808"/>
            <a:ext cx="4634865" cy="1552348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150">
                <a:latin typeface="NanumSquare_ac" panose="020B0600000101010101" pitchFamily="34" charset="-127"/>
                <a:cs typeface="Adobe Gothic Std B"/>
              </a:rPr>
              <a:t>-</a:t>
            </a:r>
            <a:r>
              <a:rPr sz="2000" spc="-170">
                <a:latin typeface="NanumSquare_ac" panose="020B0600000101010101" pitchFamily="34" charset="-127"/>
                <a:cs typeface="Adobe Gothic Std B"/>
              </a:rPr>
              <a:t>1에서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1</a:t>
            </a:r>
            <a:r>
              <a:rPr sz="2000" spc="7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사이의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280">
                <a:latin typeface="NanumSquare_ac" panose="020B0600000101010101" pitchFamily="34" charset="-127"/>
                <a:cs typeface="Adobe Gothic Std B"/>
              </a:rPr>
              <a:t>값</a:t>
            </a:r>
            <a:r>
              <a:rPr sz="2000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000" spc="-305">
                <a:latin typeface="NanumSquare_ac" panose="020B0600000101010101" pitchFamily="34" charset="-127"/>
                <a:cs typeface="Adobe Gothic Std B"/>
              </a:rPr>
              <a:t>출력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2000" spc="-305" err="1">
                <a:latin typeface="NanumSquare_ac" panose="020B0600000101010101" pitchFamily="34" charset="-127"/>
                <a:cs typeface="Adobe Gothic Std B"/>
              </a:rPr>
              <a:t>시그모이드</a:t>
            </a:r>
            <a:r>
              <a:rPr lang="ko-KR" altLang="en-US" sz="2000" spc="-305">
                <a:latin typeface="NanumSquare_ac" panose="020B0600000101010101" pitchFamily="34" charset="-127"/>
                <a:cs typeface="Adobe Gothic Std B"/>
              </a:rPr>
              <a:t>    함수보다    범위가    넓어    </a:t>
            </a:r>
            <a:r>
              <a:rPr lang="ko-KR" altLang="en-US" sz="2000" spc="-305" err="1">
                <a:latin typeface="NanumSquare_ac" panose="020B0600000101010101" pitchFamily="34" charset="-127"/>
                <a:cs typeface="Adobe Gothic Std B"/>
              </a:rPr>
              <a:t>출력값의</a:t>
            </a:r>
            <a:r>
              <a:rPr lang="ko-KR" altLang="en-US" sz="2000" spc="-305">
                <a:latin typeface="NanumSquare_ac" panose="020B0600000101010101" pitchFamily="34" charset="-127"/>
                <a:cs typeface="Adobe Gothic Std B"/>
              </a:rPr>
              <a:t>    변화폭이    더    크고   이로 인해   기울기    소실   증상이    적음</a:t>
            </a:r>
            <a:r>
              <a:rPr lang="en-US" altLang="ko-KR" sz="2000" spc="-305">
                <a:latin typeface="NanumSquare_ac" panose="020B0600000101010101" pitchFamily="34" charset="-127"/>
                <a:cs typeface="Adobe Gothic Std B"/>
              </a:rPr>
              <a:t>.     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27" y="2622093"/>
            <a:ext cx="5193792" cy="32292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54545" y="2796705"/>
            <a:ext cx="3153247" cy="7711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491"/>
            <a:ext cx="2042160" cy="6350635"/>
          </a:xfrm>
          <a:custGeom>
            <a:avLst/>
            <a:gdLst/>
            <a:ahLst/>
            <a:cxnLst/>
            <a:rect l="l" t="t" r="r" b="b"/>
            <a:pathLst>
              <a:path w="2042160" h="6350634">
                <a:moveTo>
                  <a:pt x="1435481" y="0"/>
                </a:moveTo>
                <a:lnTo>
                  <a:pt x="0" y="0"/>
                </a:lnTo>
                <a:lnTo>
                  <a:pt x="0" y="6350507"/>
                </a:lnTo>
                <a:lnTo>
                  <a:pt x="2042160" y="6350507"/>
                </a:lnTo>
                <a:lnTo>
                  <a:pt x="2042160" y="565531"/>
                </a:lnTo>
                <a:lnTo>
                  <a:pt x="2040148" y="519154"/>
                </a:lnTo>
                <a:lnTo>
                  <a:pt x="2034218" y="473808"/>
                </a:lnTo>
                <a:lnTo>
                  <a:pt x="2024526" y="429640"/>
                </a:lnTo>
                <a:lnTo>
                  <a:pt x="2011227" y="386795"/>
                </a:lnTo>
                <a:lnTo>
                  <a:pt x="1994479" y="345418"/>
                </a:lnTo>
                <a:lnTo>
                  <a:pt x="1974437" y="305655"/>
                </a:lnTo>
                <a:lnTo>
                  <a:pt x="1951257" y="267651"/>
                </a:lnTo>
                <a:lnTo>
                  <a:pt x="1925096" y="231553"/>
                </a:lnTo>
                <a:lnTo>
                  <a:pt x="1896110" y="197506"/>
                </a:lnTo>
                <a:lnTo>
                  <a:pt x="1864455" y="165655"/>
                </a:lnTo>
                <a:lnTo>
                  <a:pt x="1830287" y="136147"/>
                </a:lnTo>
                <a:lnTo>
                  <a:pt x="1793763" y="109126"/>
                </a:lnTo>
                <a:lnTo>
                  <a:pt x="1755038" y="84739"/>
                </a:lnTo>
                <a:lnTo>
                  <a:pt x="1714270" y="63131"/>
                </a:lnTo>
                <a:lnTo>
                  <a:pt x="1671613" y="44448"/>
                </a:lnTo>
                <a:lnTo>
                  <a:pt x="1627225" y="28835"/>
                </a:lnTo>
                <a:lnTo>
                  <a:pt x="1581262" y="16438"/>
                </a:lnTo>
                <a:lnTo>
                  <a:pt x="1533879" y="7402"/>
                </a:lnTo>
                <a:lnTo>
                  <a:pt x="1485233" y="1875"/>
                </a:lnTo>
                <a:lnTo>
                  <a:pt x="14354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6674" y="1019683"/>
            <a:ext cx="1231106" cy="5076317"/>
          </a:xfrm>
          <a:prstGeom prst="rect">
            <a:avLst/>
          </a:prstGeom>
        </p:spPr>
        <p:txBody>
          <a:bodyPr vert="vert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8000" spc="575">
                <a:solidFill>
                  <a:srgbClr val="FFFFFF"/>
                </a:solidFill>
                <a:latin typeface="Malgun Gothic"/>
                <a:cs typeface="Malgun Gothic"/>
              </a:rPr>
              <a:t>C</a:t>
            </a:r>
            <a:r>
              <a:rPr sz="8000" spc="585">
                <a:solidFill>
                  <a:srgbClr val="FFFFFF"/>
                </a:solidFill>
                <a:latin typeface="Malgun Gothic"/>
                <a:cs typeface="Malgun Gothic"/>
              </a:rPr>
              <a:t>on</a:t>
            </a:r>
            <a:r>
              <a:rPr sz="8000" spc="509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8000" spc="580">
                <a:solidFill>
                  <a:srgbClr val="FFFFFF"/>
                </a:solidFill>
                <a:latin typeface="Malgun Gothic"/>
                <a:cs typeface="Malgun Gothic"/>
              </a:rPr>
              <a:t>e</a:t>
            </a:r>
            <a:r>
              <a:rPr sz="8000" spc="585">
                <a:solidFill>
                  <a:srgbClr val="FFFFFF"/>
                </a:solidFill>
                <a:latin typeface="Malgun Gothic"/>
                <a:cs typeface="Malgun Gothic"/>
              </a:rPr>
              <a:t>n</a:t>
            </a:r>
            <a:r>
              <a:rPr sz="8000" spc="580">
                <a:solidFill>
                  <a:srgbClr val="FFFFFF"/>
                </a:solidFill>
                <a:latin typeface="Malgun Gothic"/>
                <a:cs typeface="Malgun Gothic"/>
              </a:rPr>
              <a:t>t</a:t>
            </a:r>
            <a:r>
              <a:rPr sz="8000" spc="-10">
                <a:solidFill>
                  <a:srgbClr val="FFFFFF"/>
                </a:solidFill>
                <a:latin typeface="Malgun Gothic"/>
                <a:cs typeface="Malgun Gothic"/>
              </a:rPr>
              <a:t>s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6891" y="2545079"/>
            <a:ext cx="8865870" cy="0"/>
          </a:xfrm>
          <a:custGeom>
            <a:avLst/>
            <a:gdLst/>
            <a:ahLst/>
            <a:cxnLst/>
            <a:rect l="l" t="t" r="r" b="b"/>
            <a:pathLst>
              <a:path w="8865870">
                <a:moveTo>
                  <a:pt x="0" y="0"/>
                </a:moveTo>
                <a:lnTo>
                  <a:pt x="8865869" y="0"/>
                </a:lnTo>
              </a:path>
            </a:pathLst>
          </a:custGeom>
          <a:ln w="64008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3985" y="2980689"/>
            <a:ext cx="1078230" cy="232410"/>
          </a:xfrm>
          <a:custGeom>
            <a:avLst/>
            <a:gdLst/>
            <a:ahLst/>
            <a:cxnLst/>
            <a:rect l="l" t="t" r="r" b="b"/>
            <a:pathLst>
              <a:path w="1078229" h="232410">
                <a:moveTo>
                  <a:pt x="426719" y="72009"/>
                </a:moveTo>
                <a:lnTo>
                  <a:pt x="403225" y="72009"/>
                </a:lnTo>
                <a:lnTo>
                  <a:pt x="403225" y="228473"/>
                </a:lnTo>
                <a:lnTo>
                  <a:pt x="426719" y="228473"/>
                </a:lnTo>
                <a:lnTo>
                  <a:pt x="426719" y="72009"/>
                </a:lnTo>
                <a:close/>
              </a:path>
              <a:path w="1078229" h="232410">
                <a:moveTo>
                  <a:pt x="243839" y="72009"/>
                </a:moveTo>
                <a:lnTo>
                  <a:pt x="220217" y="72009"/>
                </a:lnTo>
                <a:lnTo>
                  <a:pt x="220217" y="228473"/>
                </a:lnTo>
                <a:lnTo>
                  <a:pt x="243839" y="228473"/>
                </a:lnTo>
                <a:lnTo>
                  <a:pt x="243849" y="139192"/>
                </a:lnTo>
                <a:lnTo>
                  <a:pt x="244625" y="128746"/>
                </a:lnTo>
                <a:lnTo>
                  <a:pt x="246983" y="119126"/>
                </a:lnTo>
                <a:lnTo>
                  <a:pt x="250912" y="110458"/>
                </a:lnTo>
                <a:lnTo>
                  <a:pt x="256412" y="102743"/>
                </a:lnTo>
                <a:lnTo>
                  <a:pt x="261163" y="98298"/>
                </a:lnTo>
                <a:lnTo>
                  <a:pt x="243839" y="98298"/>
                </a:lnTo>
                <a:lnTo>
                  <a:pt x="243839" y="72009"/>
                </a:lnTo>
                <a:close/>
              </a:path>
              <a:path w="1078229" h="232410">
                <a:moveTo>
                  <a:pt x="337378" y="88392"/>
                </a:moveTo>
                <a:lnTo>
                  <a:pt x="288036" y="88392"/>
                </a:lnTo>
                <a:lnTo>
                  <a:pt x="304278" y="91561"/>
                </a:lnTo>
                <a:lnTo>
                  <a:pt x="315864" y="101076"/>
                </a:lnTo>
                <a:lnTo>
                  <a:pt x="322808" y="116949"/>
                </a:lnTo>
                <a:lnTo>
                  <a:pt x="325119" y="139192"/>
                </a:lnTo>
                <a:lnTo>
                  <a:pt x="325119" y="228473"/>
                </a:lnTo>
                <a:lnTo>
                  <a:pt x="348741" y="228473"/>
                </a:lnTo>
                <a:lnTo>
                  <a:pt x="348741" y="132969"/>
                </a:lnTo>
                <a:lnTo>
                  <a:pt x="347904" y="118181"/>
                </a:lnTo>
                <a:lnTo>
                  <a:pt x="345376" y="105251"/>
                </a:lnTo>
                <a:lnTo>
                  <a:pt x="341133" y="94178"/>
                </a:lnTo>
                <a:lnTo>
                  <a:pt x="337378" y="88392"/>
                </a:lnTo>
                <a:close/>
              </a:path>
              <a:path w="1078229" h="232410">
                <a:moveTo>
                  <a:pt x="295783" y="68452"/>
                </a:moveTo>
                <a:lnTo>
                  <a:pt x="279925" y="70312"/>
                </a:lnTo>
                <a:lnTo>
                  <a:pt x="266080" y="75898"/>
                </a:lnTo>
                <a:lnTo>
                  <a:pt x="254259" y="85222"/>
                </a:lnTo>
                <a:lnTo>
                  <a:pt x="244475" y="98298"/>
                </a:lnTo>
                <a:lnTo>
                  <a:pt x="261163" y="98298"/>
                </a:lnTo>
                <a:lnTo>
                  <a:pt x="263104" y="96482"/>
                </a:lnTo>
                <a:lnTo>
                  <a:pt x="270605" y="91995"/>
                </a:lnTo>
                <a:lnTo>
                  <a:pt x="278915" y="89294"/>
                </a:lnTo>
                <a:lnTo>
                  <a:pt x="288036" y="88392"/>
                </a:lnTo>
                <a:lnTo>
                  <a:pt x="337378" y="88392"/>
                </a:lnTo>
                <a:lnTo>
                  <a:pt x="335152" y="84962"/>
                </a:lnTo>
                <a:lnTo>
                  <a:pt x="327608" y="77775"/>
                </a:lnTo>
                <a:lnTo>
                  <a:pt x="318515" y="72612"/>
                </a:lnTo>
                <a:lnTo>
                  <a:pt x="307899" y="69496"/>
                </a:lnTo>
                <a:lnTo>
                  <a:pt x="295783" y="68452"/>
                </a:lnTo>
                <a:close/>
              </a:path>
              <a:path w="1078229" h="232410">
                <a:moveTo>
                  <a:pt x="884681" y="5842"/>
                </a:moveTo>
                <a:lnTo>
                  <a:pt x="840747" y="22558"/>
                </a:lnTo>
                <a:lnTo>
                  <a:pt x="816086" y="72405"/>
                </a:lnTo>
                <a:lnTo>
                  <a:pt x="811402" y="123444"/>
                </a:lnTo>
                <a:lnTo>
                  <a:pt x="812498" y="147826"/>
                </a:lnTo>
                <a:lnTo>
                  <a:pt x="821261" y="187969"/>
                </a:lnTo>
                <a:lnTo>
                  <a:pt x="850439" y="225028"/>
                </a:lnTo>
                <a:lnTo>
                  <a:pt x="879855" y="232156"/>
                </a:lnTo>
                <a:lnTo>
                  <a:pt x="896455" y="230322"/>
                </a:lnTo>
                <a:lnTo>
                  <a:pt x="911018" y="224821"/>
                </a:lnTo>
                <a:lnTo>
                  <a:pt x="923557" y="215653"/>
                </a:lnTo>
                <a:lnTo>
                  <a:pt x="926481" y="212089"/>
                </a:lnTo>
                <a:lnTo>
                  <a:pt x="882396" y="212089"/>
                </a:lnTo>
                <a:lnTo>
                  <a:pt x="861820" y="206470"/>
                </a:lnTo>
                <a:lnTo>
                  <a:pt x="847137" y="189611"/>
                </a:lnTo>
                <a:lnTo>
                  <a:pt x="838336" y="161512"/>
                </a:lnTo>
                <a:lnTo>
                  <a:pt x="835500" y="123444"/>
                </a:lnTo>
                <a:lnTo>
                  <a:pt x="835497" y="120904"/>
                </a:lnTo>
                <a:lnTo>
                  <a:pt x="838426" y="80148"/>
                </a:lnTo>
                <a:lnTo>
                  <a:pt x="847471" y="50101"/>
                </a:lnTo>
                <a:lnTo>
                  <a:pt x="862516" y="32055"/>
                </a:lnTo>
                <a:lnTo>
                  <a:pt x="883538" y="26035"/>
                </a:lnTo>
                <a:lnTo>
                  <a:pt x="927991" y="26035"/>
                </a:lnTo>
                <a:lnTo>
                  <a:pt x="914592" y="12844"/>
                </a:lnTo>
                <a:lnTo>
                  <a:pt x="884681" y="5842"/>
                </a:lnTo>
                <a:close/>
              </a:path>
              <a:path w="1078229" h="232410">
                <a:moveTo>
                  <a:pt x="927991" y="26035"/>
                </a:moveTo>
                <a:lnTo>
                  <a:pt x="883538" y="26035"/>
                </a:lnTo>
                <a:lnTo>
                  <a:pt x="903374" y="31964"/>
                </a:lnTo>
                <a:lnTo>
                  <a:pt x="917543" y="49752"/>
                </a:lnTo>
                <a:lnTo>
                  <a:pt x="926044" y="79398"/>
                </a:lnTo>
                <a:lnTo>
                  <a:pt x="928678" y="117983"/>
                </a:lnTo>
                <a:lnTo>
                  <a:pt x="928785" y="122174"/>
                </a:lnTo>
                <a:lnTo>
                  <a:pt x="925972" y="160815"/>
                </a:lnTo>
                <a:lnTo>
                  <a:pt x="917257" y="189309"/>
                </a:lnTo>
                <a:lnTo>
                  <a:pt x="902731" y="206396"/>
                </a:lnTo>
                <a:lnTo>
                  <a:pt x="882396" y="212089"/>
                </a:lnTo>
                <a:lnTo>
                  <a:pt x="926481" y="212089"/>
                </a:lnTo>
                <a:lnTo>
                  <a:pt x="948261" y="166877"/>
                </a:lnTo>
                <a:lnTo>
                  <a:pt x="953008" y="117983"/>
                </a:lnTo>
                <a:lnTo>
                  <a:pt x="948743" y="68903"/>
                </a:lnTo>
                <a:lnTo>
                  <a:pt x="935942" y="33861"/>
                </a:lnTo>
                <a:lnTo>
                  <a:pt x="927991" y="26035"/>
                </a:lnTo>
                <a:close/>
              </a:path>
              <a:path w="1078229" h="232410">
                <a:moveTo>
                  <a:pt x="515365" y="92456"/>
                </a:moveTo>
                <a:lnTo>
                  <a:pt x="491871" y="92456"/>
                </a:lnTo>
                <a:lnTo>
                  <a:pt x="491871" y="186436"/>
                </a:lnTo>
                <a:lnTo>
                  <a:pt x="494395" y="206345"/>
                </a:lnTo>
                <a:lnTo>
                  <a:pt x="501967" y="220551"/>
                </a:lnTo>
                <a:lnTo>
                  <a:pt x="514588" y="229066"/>
                </a:lnTo>
                <a:lnTo>
                  <a:pt x="532256" y="231901"/>
                </a:lnTo>
                <a:lnTo>
                  <a:pt x="541401" y="231901"/>
                </a:lnTo>
                <a:lnTo>
                  <a:pt x="549021" y="230250"/>
                </a:lnTo>
                <a:lnTo>
                  <a:pt x="554989" y="226949"/>
                </a:lnTo>
                <a:lnTo>
                  <a:pt x="554989" y="211836"/>
                </a:lnTo>
                <a:lnTo>
                  <a:pt x="530478" y="211836"/>
                </a:lnTo>
                <a:lnTo>
                  <a:pt x="524637" y="209676"/>
                </a:lnTo>
                <a:lnTo>
                  <a:pt x="520953" y="205232"/>
                </a:lnTo>
                <a:lnTo>
                  <a:pt x="517271" y="200913"/>
                </a:lnTo>
                <a:lnTo>
                  <a:pt x="515365" y="193167"/>
                </a:lnTo>
                <a:lnTo>
                  <a:pt x="515365" y="92456"/>
                </a:lnTo>
                <a:close/>
              </a:path>
              <a:path w="1078229" h="232410">
                <a:moveTo>
                  <a:pt x="554989" y="206629"/>
                </a:moveTo>
                <a:lnTo>
                  <a:pt x="550417" y="210058"/>
                </a:lnTo>
                <a:lnTo>
                  <a:pt x="544956" y="211836"/>
                </a:lnTo>
                <a:lnTo>
                  <a:pt x="554989" y="211836"/>
                </a:lnTo>
                <a:lnTo>
                  <a:pt x="554989" y="206629"/>
                </a:lnTo>
                <a:close/>
              </a:path>
              <a:path w="1078229" h="232410">
                <a:moveTo>
                  <a:pt x="554989" y="72009"/>
                </a:moveTo>
                <a:lnTo>
                  <a:pt x="464819" y="72009"/>
                </a:lnTo>
                <a:lnTo>
                  <a:pt x="464819" y="92456"/>
                </a:lnTo>
                <a:lnTo>
                  <a:pt x="554989" y="92456"/>
                </a:lnTo>
                <a:lnTo>
                  <a:pt x="554989" y="72009"/>
                </a:lnTo>
                <a:close/>
              </a:path>
              <a:path w="1078229" h="232410">
                <a:moveTo>
                  <a:pt x="515365" y="26035"/>
                </a:moveTo>
                <a:lnTo>
                  <a:pt x="491871" y="33655"/>
                </a:lnTo>
                <a:lnTo>
                  <a:pt x="491871" y="72009"/>
                </a:lnTo>
                <a:lnTo>
                  <a:pt x="515365" y="72009"/>
                </a:lnTo>
                <a:lnTo>
                  <a:pt x="515365" y="26035"/>
                </a:lnTo>
                <a:close/>
              </a:path>
              <a:path w="1078229" h="232410">
                <a:moveTo>
                  <a:pt x="23875" y="9398"/>
                </a:moveTo>
                <a:lnTo>
                  <a:pt x="0" y="9398"/>
                </a:lnTo>
                <a:lnTo>
                  <a:pt x="97" y="144525"/>
                </a:lnTo>
                <a:lnTo>
                  <a:pt x="4929" y="182435"/>
                </a:lnTo>
                <a:lnTo>
                  <a:pt x="19716" y="210058"/>
                </a:lnTo>
                <a:lnTo>
                  <a:pt x="44362" y="226631"/>
                </a:lnTo>
                <a:lnTo>
                  <a:pt x="78866" y="232156"/>
                </a:lnTo>
                <a:lnTo>
                  <a:pt x="115038" y="226417"/>
                </a:lnTo>
                <a:lnTo>
                  <a:pt x="139207" y="210312"/>
                </a:lnTo>
                <a:lnTo>
                  <a:pt x="81787" y="210312"/>
                </a:lnTo>
                <a:lnTo>
                  <a:pt x="56451" y="206049"/>
                </a:lnTo>
                <a:lnTo>
                  <a:pt x="38354" y="193262"/>
                </a:lnTo>
                <a:lnTo>
                  <a:pt x="27495" y="171950"/>
                </a:lnTo>
                <a:lnTo>
                  <a:pt x="23875" y="142112"/>
                </a:lnTo>
                <a:lnTo>
                  <a:pt x="23875" y="9398"/>
                </a:lnTo>
                <a:close/>
              </a:path>
              <a:path w="1078229" h="232410">
                <a:moveTo>
                  <a:pt x="161543" y="9398"/>
                </a:moveTo>
                <a:lnTo>
                  <a:pt x="137413" y="9398"/>
                </a:lnTo>
                <a:lnTo>
                  <a:pt x="137413" y="144525"/>
                </a:lnTo>
                <a:lnTo>
                  <a:pt x="133937" y="173289"/>
                </a:lnTo>
                <a:lnTo>
                  <a:pt x="123507" y="193849"/>
                </a:lnTo>
                <a:lnTo>
                  <a:pt x="106124" y="206194"/>
                </a:lnTo>
                <a:lnTo>
                  <a:pt x="81787" y="210312"/>
                </a:lnTo>
                <a:lnTo>
                  <a:pt x="139207" y="210312"/>
                </a:lnTo>
                <a:lnTo>
                  <a:pt x="140874" y="209200"/>
                </a:lnTo>
                <a:lnTo>
                  <a:pt x="156376" y="180506"/>
                </a:lnTo>
                <a:lnTo>
                  <a:pt x="161543" y="140335"/>
                </a:lnTo>
                <a:lnTo>
                  <a:pt x="161543" y="9398"/>
                </a:lnTo>
                <a:close/>
              </a:path>
              <a:path w="1078229" h="232410">
                <a:moveTo>
                  <a:pt x="1078102" y="39243"/>
                </a:moveTo>
                <a:lnTo>
                  <a:pt x="1054480" y="39243"/>
                </a:lnTo>
                <a:lnTo>
                  <a:pt x="1054480" y="228473"/>
                </a:lnTo>
                <a:lnTo>
                  <a:pt x="1078102" y="228473"/>
                </a:lnTo>
                <a:lnTo>
                  <a:pt x="1078102" y="39243"/>
                </a:lnTo>
                <a:close/>
              </a:path>
              <a:path w="1078229" h="232410">
                <a:moveTo>
                  <a:pt x="1078102" y="4572"/>
                </a:moveTo>
                <a:lnTo>
                  <a:pt x="1068577" y="4572"/>
                </a:lnTo>
                <a:lnTo>
                  <a:pt x="1062650" y="9550"/>
                </a:lnTo>
                <a:lnTo>
                  <a:pt x="1055735" y="14589"/>
                </a:lnTo>
                <a:lnTo>
                  <a:pt x="1020778" y="33861"/>
                </a:lnTo>
                <a:lnTo>
                  <a:pt x="1003808" y="39877"/>
                </a:lnTo>
                <a:lnTo>
                  <a:pt x="1003808" y="65150"/>
                </a:lnTo>
                <a:lnTo>
                  <a:pt x="1039318" y="50172"/>
                </a:lnTo>
                <a:lnTo>
                  <a:pt x="1054480" y="39243"/>
                </a:lnTo>
                <a:lnTo>
                  <a:pt x="1078102" y="39243"/>
                </a:lnTo>
                <a:lnTo>
                  <a:pt x="1078102" y="4572"/>
                </a:lnTo>
                <a:close/>
              </a:path>
              <a:path w="1078229" h="232410">
                <a:moveTo>
                  <a:pt x="419735" y="0"/>
                </a:moveTo>
                <a:lnTo>
                  <a:pt x="410972" y="0"/>
                </a:lnTo>
                <a:lnTo>
                  <a:pt x="407415" y="1524"/>
                </a:lnTo>
                <a:lnTo>
                  <a:pt x="404367" y="4572"/>
                </a:lnTo>
                <a:lnTo>
                  <a:pt x="401447" y="7620"/>
                </a:lnTo>
                <a:lnTo>
                  <a:pt x="399923" y="11302"/>
                </a:lnTo>
                <a:lnTo>
                  <a:pt x="399923" y="20320"/>
                </a:lnTo>
                <a:lnTo>
                  <a:pt x="401447" y="24130"/>
                </a:lnTo>
                <a:lnTo>
                  <a:pt x="404367" y="27050"/>
                </a:lnTo>
                <a:lnTo>
                  <a:pt x="407415" y="29972"/>
                </a:lnTo>
                <a:lnTo>
                  <a:pt x="410972" y="31369"/>
                </a:lnTo>
                <a:lnTo>
                  <a:pt x="419735" y="31369"/>
                </a:lnTo>
                <a:lnTo>
                  <a:pt x="423544" y="29972"/>
                </a:lnTo>
                <a:lnTo>
                  <a:pt x="426465" y="26924"/>
                </a:lnTo>
                <a:lnTo>
                  <a:pt x="429513" y="24002"/>
                </a:lnTo>
                <a:lnTo>
                  <a:pt x="430987" y="20320"/>
                </a:lnTo>
                <a:lnTo>
                  <a:pt x="430985" y="11302"/>
                </a:lnTo>
                <a:lnTo>
                  <a:pt x="429513" y="7747"/>
                </a:lnTo>
                <a:lnTo>
                  <a:pt x="423544" y="1524"/>
                </a:lnTo>
                <a:lnTo>
                  <a:pt x="419735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6446" y="2948876"/>
            <a:ext cx="22860" cy="287655"/>
          </a:xfrm>
          <a:custGeom>
            <a:avLst/>
            <a:gdLst/>
            <a:ahLst/>
            <a:cxnLst/>
            <a:rect l="l" t="t" r="r" b="b"/>
            <a:pathLst>
              <a:path w="22860" h="287655">
                <a:moveTo>
                  <a:pt x="22324" y="0"/>
                </a:moveTo>
                <a:lnTo>
                  <a:pt x="0" y="0"/>
                </a:lnTo>
                <a:lnTo>
                  <a:pt x="0" y="287083"/>
                </a:lnTo>
                <a:lnTo>
                  <a:pt x="22324" y="287083"/>
                </a:lnTo>
                <a:lnTo>
                  <a:pt x="223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9628" y="2990088"/>
            <a:ext cx="1490980" cy="291465"/>
          </a:xfrm>
          <a:custGeom>
            <a:avLst/>
            <a:gdLst/>
            <a:ahLst/>
            <a:cxnLst/>
            <a:rect l="l" t="t" r="r" b="b"/>
            <a:pathLst>
              <a:path w="1490979" h="291464">
                <a:moveTo>
                  <a:pt x="654812" y="59054"/>
                </a:moveTo>
                <a:lnTo>
                  <a:pt x="614789" y="72181"/>
                </a:lnTo>
                <a:lnTo>
                  <a:pt x="588565" y="108727"/>
                </a:lnTo>
                <a:lnTo>
                  <a:pt x="583438" y="141224"/>
                </a:lnTo>
                <a:lnTo>
                  <a:pt x="584604" y="159323"/>
                </a:lnTo>
                <a:lnTo>
                  <a:pt x="602107" y="201167"/>
                </a:lnTo>
                <a:lnTo>
                  <a:pt x="638147" y="221402"/>
                </a:lnTo>
                <a:lnTo>
                  <a:pt x="653796" y="222758"/>
                </a:lnTo>
                <a:lnTo>
                  <a:pt x="669682" y="221805"/>
                </a:lnTo>
                <a:lnTo>
                  <a:pt x="684022" y="218948"/>
                </a:lnTo>
                <a:lnTo>
                  <a:pt x="696837" y="214185"/>
                </a:lnTo>
                <a:lnTo>
                  <a:pt x="708151" y="207517"/>
                </a:lnTo>
                <a:lnTo>
                  <a:pt x="708151" y="202564"/>
                </a:lnTo>
                <a:lnTo>
                  <a:pt x="659257" y="202564"/>
                </a:lnTo>
                <a:lnTo>
                  <a:pt x="648231" y="201662"/>
                </a:lnTo>
                <a:lnTo>
                  <a:pt x="616251" y="180207"/>
                </a:lnTo>
                <a:lnTo>
                  <a:pt x="607822" y="146685"/>
                </a:lnTo>
                <a:lnTo>
                  <a:pt x="718693" y="146685"/>
                </a:lnTo>
                <a:lnTo>
                  <a:pt x="718693" y="133985"/>
                </a:lnTo>
                <a:lnTo>
                  <a:pt x="718181" y="125857"/>
                </a:lnTo>
                <a:lnTo>
                  <a:pt x="608076" y="125857"/>
                </a:lnTo>
                <a:lnTo>
                  <a:pt x="610272" y="115827"/>
                </a:lnTo>
                <a:lnTo>
                  <a:pt x="638079" y="82534"/>
                </a:lnTo>
                <a:lnTo>
                  <a:pt x="654558" y="79375"/>
                </a:lnTo>
                <a:lnTo>
                  <a:pt x="702186" y="79375"/>
                </a:lnTo>
                <a:lnTo>
                  <a:pt x="701929" y="78994"/>
                </a:lnTo>
                <a:lnTo>
                  <a:pt x="692691" y="70252"/>
                </a:lnTo>
                <a:lnTo>
                  <a:pt x="681751" y="64023"/>
                </a:lnTo>
                <a:lnTo>
                  <a:pt x="669121" y="60295"/>
                </a:lnTo>
                <a:lnTo>
                  <a:pt x="654812" y="59054"/>
                </a:lnTo>
                <a:close/>
              </a:path>
              <a:path w="1490979" h="291464">
                <a:moveTo>
                  <a:pt x="708151" y="184785"/>
                </a:moveTo>
                <a:lnTo>
                  <a:pt x="696815" y="192545"/>
                </a:lnTo>
                <a:lnTo>
                  <a:pt x="684895" y="198104"/>
                </a:lnTo>
                <a:lnTo>
                  <a:pt x="672379" y="201447"/>
                </a:lnTo>
                <a:lnTo>
                  <a:pt x="659257" y="202564"/>
                </a:lnTo>
                <a:lnTo>
                  <a:pt x="708151" y="202564"/>
                </a:lnTo>
                <a:lnTo>
                  <a:pt x="708151" y="184785"/>
                </a:lnTo>
                <a:close/>
              </a:path>
              <a:path w="1490979" h="291464">
                <a:moveTo>
                  <a:pt x="702186" y="79375"/>
                </a:moveTo>
                <a:lnTo>
                  <a:pt x="654558" y="79375"/>
                </a:lnTo>
                <a:lnTo>
                  <a:pt x="663390" y="80138"/>
                </a:lnTo>
                <a:lnTo>
                  <a:pt x="671210" y="82438"/>
                </a:lnTo>
                <a:lnTo>
                  <a:pt x="693644" y="115571"/>
                </a:lnTo>
                <a:lnTo>
                  <a:pt x="694309" y="125857"/>
                </a:lnTo>
                <a:lnTo>
                  <a:pt x="718181" y="125857"/>
                </a:lnTo>
                <a:lnTo>
                  <a:pt x="717645" y="117338"/>
                </a:lnTo>
                <a:lnTo>
                  <a:pt x="714502" y="102631"/>
                </a:lnTo>
                <a:lnTo>
                  <a:pt x="709263" y="89854"/>
                </a:lnTo>
                <a:lnTo>
                  <a:pt x="702186" y="79375"/>
                </a:lnTo>
                <a:close/>
              </a:path>
              <a:path w="1490979" h="291464">
                <a:moveTo>
                  <a:pt x="225044" y="59054"/>
                </a:moveTo>
                <a:lnTo>
                  <a:pt x="185021" y="72181"/>
                </a:lnTo>
                <a:lnTo>
                  <a:pt x="158797" y="108727"/>
                </a:lnTo>
                <a:lnTo>
                  <a:pt x="153670" y="141224"/>
                </a:lnTo>
                <a:lnTo>
                  <a:pt x="154836" y="159323"/>
                </a:lnTo>
                <a:lnTo>
                  <a:pt x="172338" y="201167"/>
                </a:lnTo>
                <a:lnTo>
                  <a:pt x="208379" y="221402"/>
                </a:lnTo>
                <a:lnTo>
                  <a:pt x="224028" y="222758"/>
                </a:lnTo>
                <a:lnTo>
                  <a:pt x="239914" y="221805"/>
                </a:lnTo>
                <a:lnTo>
                  <a:pt x="254254" y="218948"/>
                </a:lnTo>
                <a:lnTo>
                  <a:pt x="267069" y="214185"/>
                </a:lnTo>
                <a:lnTo>
                  <a:pt x="278384" y="207517"/>
                </a:lnTo>
                <a:lnTo>
                  <a:pt x="278384" y="202564"/>
                </a:lnTo>
                <a:lnTo>
                  <a:pt x="229488" y="202564"/>
                </a:lnTo>
                <a:lnTo>
                  <a:pt x="218463" y="201662"/>
                </a:lnTo>
                <a:lnTo>
                  <a:pt x="186483" y="180207"/>
                </a:lnTo>
                <a:lnTo>
                  <a:pt x="178054" y="146685"/>
                </a:lnTo>
                <a:lnTo>
                  <a:pt x="288925" y="146685"/>
                </a:lnTo>
                <a:lnTo>
                  <a:pt x="288925" y="133985"/>
                </a:lnTo>
                <a:lnTo>
                  <a:pt x="288413" y="125857"/>
                </a:lnTo>
                <a:lnTo>
                  <a:pt x="178308" y="125857"/>
                </a:lnTo>
                <a:lnTo>
                  <a:pt x="180504" y="115827"/>
                </a:lnTo>
                <a:lnTo>
                  <a:pt x="208311" y="82534"/>
                </a:lnTo>
                <a:lnTo>
                  <a:pt x="224790" y="79375"/>
                </a:lnTo>
                <a:lnTo>
                  <a:pt x="272418" y="79375"/>
                </a:lnTo>
                <a:lnTo>
                  <a:pt x="272161" y="78994"/>
                </a:lnTo>
                <a:lnTo>
                  <a:pt x="262923" y="70252"/>
                </a:lnTo>
                <a:lnTo>
                  <a:pt x="251983" y="64023"/>
                </a:lnTo>
                <a:lnTo>
                  <a:pt x="239353" y="60295"/>
                </a:lnTo>
                <a:lnTo>
                  <a:pt x="225044" y="59054"/>
                </a:lnTo>
                <a:close/>
              </a:path>
              <a:path w="1490979" h="291464">
                <a:moveTo>
                  <a:pt x="278384" y="184785"/>
                </a:moveTo>
                <a:lnTo>
                  <a:pt x="267047" y="192545"/>
                </a:lnTo>
                <a:lnTo>
                  <a:pt x="255127" y="198104"/>
                </a:lnTo>
                <a:lnTo>
                  <a:pt x="242611" y="201447"/>
                </a:lnTo>
                <a:lnTo>
                  <a:pt x="229488" y="202564"/>
                </a:lnTo>
                <a:lnTo>
                  <a:pt x="278384" y="202564"/>
                </a:lnTo>
                <a:lnTo>
                  <a:pt x="278384" y="184785"/>
                </a:lnTo>
                <a:close/>
              </a:path>
              <a:path w="1490979" h="291464">
                <a:moveTo>
                  <a:pt x="272418" y="79375"/>
                </a:moveTo>
                <a:lnTo>
                  <a:pt x="224790" y="79375"/>
                </a:lnTo>
                <a:lnTo>
                  <a:pt x="233622" y="80138"/>
                </a:lnTo>
                <a:lnTo>
                  <a:pt x="241442" y="82438"/>
                </a:lnTo>
                <a:lnTo>
                  <a:pt x="263876" y="115571"/>
                </a:lnTo>
                <a:lnTo>
                  <a:pt x="264541" y="125857"/>
                </a:lnTo>
                <a:lnTo>
                  <a:pt x="288413" y="125857"/>
                </a:lnTo>
                <a:lnTo>
                  <a:pt x="287877" y="117338"/>
                </a:lnTo>
                <a:lnTo>
                  <a:pt x="284734" y="102631"/>
                </a:lnTo>
                <a:lnTo>
                  <a:pt x="279495" y="89854"/>
                </a:lnTo>
                <a:lnTo>
                  <a:pt x="272418" y="79375"/>
                </a:lnTo>
                <a:close/>
              </a:path>
              <a:path w="1490979" h="291464">
                <a:moveTo>
                  <a:pt x="1241679" y="59054"/>
                </a:moveTo>
                <a:lnTo>
                  <a:pt x="1195316" y="71699"/>
                </a:lnTo>
                <a:lnTo>
                  <a:pt x="1167828" y="108013"/>
                </a:lnTo>
                <a:lnTo>
                  <a:pt x="1162558" y="142875"/>
                </a:lnTo>
                <a:lnTo>
                  <a:pt x="1163843" y="159924"/>
                </a:lnTo>
                <a:lnTo>
                  <a:pt x="1183132" y="200787"/>
                </a:lnTo>
                <a:lnTo>
                  <a:pt x="1221779" y="221378"/>
                </a:lnTo>
                <a:lnTo>
                  <a:pt x="1237996" y="222758"/>
                </a:lnTo>
                <a:lnTo>
                  <a:pt x="1254571" y="221353"/>
                </a:lnTo>
                <a:lnTo>
                  <a:pt x="1269444" y="217138"/>
                </a:lnTo>
                <a:lnTo>
                  <a:pt x="1282626" y="210113"/>
                </a:lnTo>
                <a:lnTo>
                  <a:pt x="1291307" y="202691"/>
                </a:lnTo>
                <a:lnTo>
                  <a:pt x="1239647" y="202691"/>
                </a:lnTo>
                <a:lnTo>
                  <a:pt x="1228167" y="201646"/>
                </a:lnTo>
                <a:lnTo>
                  <a:pt x="1194631" y="177077"/>
                </a:lnTo>
                <a:lnTo>
                  <a:pt x="1186504" y="142875"/>
                </a:lnTo>
                <a:lnTo>
                  <a:pt x="1186525" y="140462"/>
                </a:lnTo>
                <a:lnTo>
                  <a:pt x="1200912" y="95885"/>
                </a:lnTo>
                <a:lnTo>
                  <a:pt x="1239647" y="78994"/>
                </a:lnTo>
                <a:lnTo>
                  <a:pt x="1293764" y="78994"/>
                </a:lnTo>
                <a:lnTo>
                  <a:pt x="1284862" y="71217"/>
                </a:lnTo>
                <a:lnTo>
                  <a:pt x="1272286" y="64468"/>
                </a:lnTo>
                <a:lnTo>
                  <a:pt x="1257899" y="60410"/>
                </a:lnTo>
                <a:lnTo>
                  <a:pt x="1241679" y="59054"/>
                </a:lnTo>
                <a:close/>
              </a:path>
              <a:path w="1490979" h="291464">
                <a:moveTo>
                  <a:pt x="1293764" y="78994"/>
                </a:moveTo>
                <a:lnTo>
                  <a:pt x="1239647" y="78994"/>
                </a:lnTo>
                <a:lnTo>
                  <a:pt x="1251317" y="80017"/>
                </a:lnTo>
                <a:lnTo>
                  <a:pt x="1261570" y="83089"/>
                </a:lnTo>
                <a:lnTo>
                  <a:pt x="1287875" y="114966"/>
                </a:lnTo>
                <a:lnTo>
                  <a:pt x="1291163" y="140462"/>
                </a:lnTo>
                <a:lnTo>
                  <a:pt x="1291110" y="142875"/>
                </a:lnTo>
                <a:lnTo>
                  <a:pt x="1277874" y="186689"/>
                </a:lnTo>
                <a:lnTo>
                  <a:pt x="1239647" y="202691"/>
                </a:lnTo>
                <a:lnTo>
                  <a:pt x="1291307" y="202691"/>
                </a:lnTo>
                <a:lnTo>
                  <a:pt x="1314007" y="158184"/>
                </a:lnTo>
                <a:lnTo>
                  <a:pt x="1315339" y="140462"/>
                </a:lnTo>
                <a:lnTo>
                  <a:pt x="1314102" y="122346"/>
                </a:lnTo>
                <a:lnTo>
                  <a:pt x="1310401" y="106314"/>
                </a:lnTo>
                <a:lnTo>
                  <a:pt x="1304248" y="92402"/>
                </a:lnTo>
                <a:lnTo>
                  <a:pt x="1295654" y="80645"/>
                </a:lnTo>
                <a:lnTo>
                  <a:pt x="1293764" y="78994"/>
                </a:lnTo>
                <a:close/>
              </a:path>
              <a:path w="1490979" h="291464">
                <a:moveTo>
                  <a:pt x="786765" y="62611"/>
                </a:moveTo>
                <a:lnTo>
                  <a:pt x="763143" y="62611"/>
                </a:lnTo>
                <a:lnTo>
                  <a:pt x="763143" y="291084"/>
                </a:lnTo>
                <a:lnTo>
                  <a:pt x="786765" y="291084"/>
                </a:lnTo>
                <a:lnTo>
                  <a:pt x="786765" y="196087"/>
                </a:lnTo>
                <a:lnTo>
                  <a:pt x="808727" y="196087"/>
                </a:lnTo>
                <a:lnTo>
                  <a:pt x="786765" y="155701"/>
                </a:lnTo>
                <a:lnTo>
                  <a:pt x="786765" y="133096"/>
                </a:lnTo>
                <a:lnTo>
                  <a:pt x="800735" y="94361"/>
                </a:lnTo>
                <a:lnTo>
                  <a:pt x="805214" y="90297"/>
                </a:lnTo>
                <a:lnTo>
                  <a:pt x="786765" y="90297"/>
                </a:lnTo>
                <a:lnTo>
                  <a:pt x="786765" y="62611"/>
                </a:lnTo>
                <a:close/>
              </a:path>
              <a:path w="1490979" h="291464">
                <a:moveTo>
                  <a:pt x="808727" y="196087"/>
                </a:moveTo>
                <a:lnTo>
                  <a:pt x="787400" y="196087"/>
                </a:lnTo>
                <a:lnTo>
                  <a:pt x="796545" y="207756"/>
                </a:lnTo>
                <a:lnTo>
                  <a:pt x="807418" y="216090"/>
                </a:lnTo>
                <a:lnTo>
                  <a:pt x="820029" y="221091"/>
                </a:lnTo>
                <a:lnTo>
                  <a:pt x="834390" y="222758"/>
                </a:lnTo>
                <a:lnTo>
                  <a:pt x="849866" y="221303"/>
                </a:lnTo>
                <a:lnTo>
                  <a:pt x="863711" y="216931"/>
                </a:lnTo>
                <a:lnTo>
                  <a:pt x="875913" y="209631"/>
                </a:lnTo>
                <a:lnTo>
                  <a:pt x="883059" y="202691"/>
                </a:lnTo>
                <a:lnTo>
                  <a:pt x="832358" y="202691"/>
                </a:lnTo>
                <a:lnTo>
                  <a:pt x="822973" y="201834"/>
                </a:lnTo>
                <a:lnTo>
                  <a:pt x="814435" y="199262"/>
                </a:lnTo>
                <a:lnTo>
                  <a:pt x="808727" y="196087"/>
                </a:lnTo>
                <a:close/>
              </a:path>
              <a:path w="1490979" h="291464">
                <a:moveTo>
                  <a:pt x="887573" y="78994"/>
                </a:moveTo>
                <a:lnTo>
                  <a:pt x="836168" y="78994"/>
                </a:lnTo>
                <a:lnTo>
                  <a:pt x="846032" y="79948"/>
                </a:lnTo>
                <a:lnTo>
                  <a:pt x="854862" y="82819"/>
                </a:lnTo>
                <a:lnTo>
                  <a:pt x="880977" y="123255"/>
                </a:lnTo>
                <a:lnTo>
                  <a:pt x="881725" y="136271"/>
                </a:lnTo>
                <a:lnTo>
                  <a:pt x="880929" y="150588"/>
                </a:lnTo>
                <a:lnTo>
                  <a:pt x="861361" y="192780"/>
                </a:lnTo>
                <a:lnTo>
                  <a:pt x="832358" y="202691"/>
                </a:lnTo>
                <a:lnTo>
                  <a:pt x="883059" y="202691"/>
                </a:lnTo>
                <a:lnTo>
                  <a:pt x="904676" y="155080"/>
                </a:lnTo>
                <a:lnTo>
                  <a:pt x="905891" y="136271"/>
                </a:lnTo>
                <a:lnTo>
                  <a:pt x="904799" y="119479"/>
                </a:lnTo>
                <a:lnTo>
                  <a:pt x="901541" y="104520"/>
                </a:lnTo>
                <a:lnTo>
                  <a:pt x="896139" y="91372"/>
                </a:lnTo>
                <a:lnTo>
                  <a:pt x="888619" y="80010"/>
                </a:lnTo>
                <a:lnTo>
                  <a:pt x="887573" y="78994"/>
                </a:lnTo>
                <a:close/>
              </a:path>
              <a:path w="1490979" h="291464">
                <a:moveTo>
                  <a:pt x="841501" y="59054"/>
                </a:moveTo>
                <a:lnTo>
                  <a:pt x="824815" y="61007"/>
                </a:lnTo>
                <a:lnTo>
                  <a:pt x="810212" y="66865"/>
                </a:lnTo>
                <a:lnTo>
                  <a:pt x="797728" y="76628"/>
                </a:lnTo>
                <a:lnTo>
                  <a:pt x="787400" y="90297"/>
                </a:lnTo>
                <a:lnTo>
                  <a:pt x="805214" y="90297"/>
                </a:lnTo>
                <a:lnTo>
                  <a:pt x="808164" y="87620"/>
                </a:lnTo>
                <a:lnTo>
                  <a:pt x="816598" y="82804"/>
                </a:lnTo>
                <a:lnTo>
                  <a:pt x="825902" y="79946"/>
                </a:lnTo>
                <a:lnTo>
                  <a:pt x="836168" y="78994"/>
                </a:lnTo>
                <a:lnTo>
                  <a:pt x="887573" y="78994"/>
                </a:lnTo>
                <a:lnTo>
                  <a:pt x="879185" y="70842"/>
                </a:lnTo>
                <a:lnTo>
                  <a:pt x="868203" y="64293"/>
                </a:lnTo>
                <a:lnTo>
                  <a:pt x="855650" y="60364"/>
                </a:lnTo>
                <a:lnTo>
                  <a:pt x="841501" y="59054"/>
                </a:lnTo>
                <a:close/>
              </a:path>
              <a:path w="1490979" h="291464">
                <a:moveTo>
                  <a:pt x="1086993" y="62611"/>
                </a:moveTo>
                <a:lnTo>
                  <a:pt x="1063371" y="62611"/>
                </a:lnTo>
                <a:lnTo>
                  <a:pt x="1063371" y="219075"/>
                </a:lnTo>
                <a:lnTo>
                  <a:pt x="1086993" y="219075"/>
                </a:lnTo>
                <a:lnTo>
                  <a:pt x="1086993" y="138937"/>
                </a:lnTo>
                <a:lnTo>
                  <a:pt x="1087681" y="126700"/>
                </a:lnTo>
                <a:lnTo>
                  <a:pt x="1089739" y="115712"/>
                </a:lnTo>
                <a:lnTo>
                  <a:pt x="1093154" y="105987"/>
                </a:lnTo>
                <a:lnTo>
                  <a:pt x="1097915" y="97536"/>
                </a:lnTo>
                <a:lnTo>
                  <a:pt x="1099921" y="95123"/>
                </a:lnTo>
                <a:lnTo>
                  <a:pt x="1086993" y="95123"/>
                </a:lnTo>
                <a:lnTo>
                  <a:pt x="1086993" y="62611"/>
                </a:lnTo>
                <a:close/>
              </a:path>
              <a:path w="1490979" h="291464">
                <a:moveTo>
                  <a:pt x="1134872" y="59944"/>
                </a:moveTo>
                <a:lnTo>
                  <a:pt x="1128395" y="59944"/>
                </a:lnTo>
                <a:lnTo>
                  <a:pt x="1121796" y="60535"/>
                </a:lnTo>
                <a:lnTo>
                  <a:pt x="1090650" y="87288"/>
                </a:lnTo>
                <a:lnTo>
                  <a:pt x="1087628" y="95123"/>
                </a:lnTo>
                <a:lnTo>
                  <a:pt x="1099921" y="95123"/>
                </a:lnTo>
                <a:lnTo>
                  <a:pt x="1103657" y="90628"/>
                </a:lnTo>
                <a:lnTo>
                  <a:pt x="1110043" y="85709"/>
                </a:lnTo>
                <a:lnTo>
                  <a:pt x="1117095" y="82766"/>
                </a:lnTo>
                <a:lnTo>
                  <a:pt x="1124839" y="81787"/>
                </a:lnTo>
                <a:lnTo>
                  <a:pt x="1143762" y="81787"/>
                </a:lnTo>
                <a:lnTo>
                  <a:pt x="1143762" y="62102"/>
                </a:lnTo>
                <a:lnTo>
                  <a:pt x="1140079" y="60706"/>
                </a:lnTo>
                <a:lnTo>
                  <a:pt x="1134872" y="59944"/>
                </a:lnTo>
                <a:close/>
              </a:path>
              <a:path w="1490979" h="291464">
                <a:moveTo>
                  <a:pt x="1143762" y="81787"/>
                </a:moveTo>
                <a:lnTo>
                  <a:pt x="1132967" y="81787"/>
                </a:lnTo>
                <a:lnTo>
                  <a:pt x="1139190" y="83565"/>
                </a:lnTo>
                <a:lnTo>
                  <a:pt x="1143762" y="86867"/>
                </a:lnTo>
                <a:lnTo>
                  <a:pt x="1143762" y="81787"/>
                </a:lnTo>
                <a:close/>
              </a:path>
              <a:path w="1490979" h="291464">
                <a:moveTo>
                  <a:pt x="356997" y="62611"/>
                </a:moveTo>
                <a:lnTo>
                  <a:pt x="333375" y="62611"/>
                </a:lnTo>
                <a:lnTo>
                  <a:pt x="333375" y="219075"/>
                </a:lnTo>
                <a:lnTo>
                  <a:pt x="356997" y="219075"/>
                </a:lnTo>
                <a:lnTo>
                  <a:pt x="356997" y="138937"/>
                </a:lnTo>
                <a:lnTo>
                  <a:pt x="357685" y="126700"/>
                </a:lnTo>
                <a:lnTo>
                  <a:pt x="359743" y="115712"/>
                </a:lnTo>
                <a:lnTo>
                  <a:pt x="363158" y="105987"/>
                </a:lnTo>
                <a:lnTo>
                  <a:pt x="367919" y="97536"/>
                </a:lnTo>
                <a:lnTo>
                  <a:pt x="369925" y="95123"/>
                </a:lnTo>
                <a:lnTo>
                  <a:pt x="356997" y="95123"/>
                </a:lnTo>
                <a:lnTo>
                  <a:pt x="356997" y="62611"/>
                </a:lnTo>
                <a:close/>
              </a:path>
              <a:path w="1490979" h="291464">
                <a:moveTo>
                  <a:pt x="404875" y="59944"/>
                </a:moveTo>
                <a:lnTo>
                  <a:pt x="398399" y="59944"/>
                </a:lnTo>
                <a:lnTo>
                  <a:pt x="391800" y="60535"/>
                </a:lnTo>
                <a:lnTo>
                  <a:pt x="360654" y="87288"/>
                </a:lnTo>
                <a:lnTo>
                  <a:pt x="357632" y="95123"/>
                </a:lnTo>
                <a:lnTo>
                  <a:pt x="369925" y="95123"/>
                </a:lnTo>
                <a:lnTo>
                  <a:pt x="373661" y="90628"/>
                </a:lnTo>
                <a:lnTo>
                  <a:pt x="380047" y="85709"/>
                </a:lnTo>
                <a:lnTo>
                  <a:pt x="387099" y="82766"/>
                </a:lnTo>
                <a:lnTo>
                  <a:pt x="394843" y="81787"/>
                </a:lnTo>
                <a:lnTo>
                  <a:pt x="413766" y="81787"/>
                </a:lnTo>
                <a:lnTo>
                  <a:pt x="413766" y="62102"/>
                </a:lnTo>
                <a:lnTo>
                  <a:pt x="410083" y="60706"/>
                </a:lnTo>
                <a:lnTo>
                  <a:pt x="404875" y="59944"/>
                </a:lnTo>
                <a:close/>
              </a:path>
              <a:path w="1490979" h="291464">
                <a:moveTo>
                  <a:pt x="413766" y="81787"/>
                </a:moveTo>
                <a:lnTo>
                  <a:pt x="402971" y="81787"/>
                </a:lnTo>
                <a:lnTo>
                  <a:pt x="409194" y="83565"/>
                </a:lnTo>
                <a:lnTo>
                  <a:pt x="413766" y="86867"/>
                </a:lnTo>
                <a:lnTo>
                  <a:pt x="413766" y="81787"/>
                </a:lnTo>
                <a:close/>
              </a:path>
              <a:path w="1490979" h="291464">
                <a:moveTo>
                  <a:pt x="1385697" y="62611"/>
                </a:moveTo>
                <a:lnTo>
                  <a:pt x="1362075" y="62611"/>
                </a:lnTo>
                <a:lnTo>
                  <a:pt x="1362075" y="219075"/>
                </a:lnTo>
                <a:lnTo>
                  <a:pt x="1385697" y="219075"/>
                </a:lnTo>
                <a:lnTo>
                  <a:pt x="1385706" y="129794"/>
                </a:lnTo>
                <a:lnTo>
                  <a:pt x="1386482" y="119348"/>
                </a:lnTo>
                <a:lnTo>
                  <a:pt x="1388840" y="109728"/>
                </a:lnTo>
                <a:lnTo>
                  <a:pt x="1392769" y="101060"/>
                </a:lnTo>
                <a:lnTo>
                  <a:pt x="1398270" y="93345"/>
                </a:lnTo>
                <a:lnTo>
                  <a:pt x="1403020" y="88900"/>
                </a:lnTo>
                <a:lnTo>
                  <a:pt x="1385697" y="88900"/>
                </a:lnTo>
                <a:lnTo>
                  <a:pt x="1385697" y="62611"/>
                </a:lnTo>
                <a:close/>
              </a:path>
              <a:path w="1490979" h="291464">
                <a:moveTo>
                  <a:pt x="1479235" y="78994"/>
                </a:moveTo>
                <a:lnTo>
                  <a:pt x="1429893" y="78994"/>
                </a:lnTo>
                <a:lnTo>
                  <a:pt x="1446135" y="82163"/>
                </a:lnTo>
                <a:lnTo>
                  <a:pt x="1457721" y="91678"/>
                </a:lnTo>
                <a:lnTo>
                  <a:pt x="1464665" y="107551"/>
                </a:lnTo>
                <a:lnTo>
                  <a:pt x="1466977" y="129794"/>
                </a:lnTo>
                <a:lnTo>
                  <a:pt x="1466977" y="219075"/>
                </a:lnTo>
                <a:lnTo>
                  <a:pt x="1490599" y="219075"/>
                </a:lnTo>
                <a:lnTo>
                  <a:pt x="1490599" y="123571"/>
                </a:lnTo>
                <a:lnTo>
                  <a:pt x="1489761" y="108783"/>
                </a:lnTo>
                <a:lnTo>
                  <a:pt x="1487233" y="95853"/>
                </a:lnTo>
                <a:lnTo>
                  <a:pt x="1482990" y="84780"/>
                </a:lnTo>
                <a:lnTo>
                  <a:pt x="1479235" y="78994"/>
                </a:lnTo>
                <a:close/>
              </a:path>
              <a:path w="1490979" h="291464">
                <a:moveTo>
                  <a:pt x="1437640" y="59054"/>
                </a:moveTo>
                <a:lnTo>
                  <a:pt x="1421782" y="60914"/>
                </a:lnTo>
                <a:lnTo>
                  <a:pt x="1407937" y="66500"/>
                </a:lnTo>
                <a:lnTo>
                  <a:pt x="1396116" y="75824"/>
                </a:lnTo>
                <a:lnTo>
                  <a:pt x="1386331" y="88900"/>
                </a:lnTo>
                <a:lnTo>
                  <a:pt x="1403020" y="88900"/>
                </a:lnTo>
                <a:lnTo>
                  <a:pt x="1404961" y="87084"/>
                </a:lnTo>
                <a:lnTo>
                  <a:pt x="1412462" y="82597"/>
                </a:lnTo>
                <a:lnTo>
                  <a:pt x="1420772" y="79896"/>
                </a:lnTo>
                <a:lnTo>
                  <a:pt x="1429893" y="78994"/>
                </a:lnTo>
                <a:lnTo>
                  <a:pt x="1479235" y="78994"/>
                </a:lnTo>
                <a:lnTo>
                  <a:pt x="1477010" y="75564"/>
                </a:lnTo>
                <a:lnTo>
                  <a:pt x="1469465" y="68377"/>
                </a:lnTo>
                <a:lnTo>
                  <a:pt x="1460373" y="63214"/>
                </a:lnTo>
                <a:lnTo>
                  <a:pt x="1449756" y="60098"/>
                </a:lnTo>
                <a:lnTo>
                  <a:pt x="1437640" y="59054"/>
                </a:lnTo>
                <a:close/>
              </a:path>
              <a:path w="1490979" h="291464">
                <a:moveTo>
                  <a:pt x="513207" y="59054"/>
                </a:moveTo>
                <a:lnTo>
                  <a:pt x="466361" y="72181"/>
                </a:lnTo>
                <a:lnTo>
                  <a:pt x="438007" y="109569"/>
                </a:lnTo>
                <a:lnTo>
                  <a:pt x="432562" y="144525"/>
                </a:lnTo>
                <a:lnTo>
                  <a:pt x="433847" y="161361"/>
                </a:lnTo>
                <a:lnTo>
                  <a:pt x="453136" y="201295"/>
                </a:lnTo>
                <a:lnTo>
                  <a:pt x="490980" y="221422"/>
                </a:lnTo>
                <a:lnTo>
                  <a:pt x="506603" y="222758"/>
                </a:lnTo>
                <a:lnTo>
                  <a:pt x="518249" y="222069"/>
                </a:lnTo>
                <a:lnTo>
                  <a:pt x="529193" y="220011"/>
                </a:lnTo>
                <a:lnTo>
                  <a:pt x="539446" y="216596"/>
                </a:lnTo>
                <a:lnTo>
                  <a:pt x="549021" y="211836"/>
                </a:lnTo>
                <a:lnTo>
                  <a:pt x="549021" y="202691"/>
                </a:lnTo>
                <a:lnTo>
                  <a:pt x="510159" y="202691"/>
                </a:lnTo>
                <a:lnTo>
                  <a:pt x="498346" y="201668"/>
                </a:lnTo>
                <a:lnTo>
                  <a:pt x="464528" y="177353"/>
                </a:lnTo>
                <a:lnTo>
                  <a:pt x="456438" y="142366"/>
                </a:lnTo>
                <a:lnTo>
                  <a:pt x="457416" y="128772"/>
                </a:lnTo>
                <a:lnTo>
                  <a:pt x="480520" y="88798"/>
                </a:lnTo>
                <a:lnTo>
                  <a:pt x="511810" y="78994"/>
                </a:lnTo>
                <a:lnTo>
                  <a:pt x="549148" y="78994"/>
                </a:lnTo>
                <a:lnTo>
                  <a:pt x="549148" y="66675"/>
                </a:lnTo>
                <a:lnTo>
                  <a:pt x="541031" y="63341"/>
                </a:lnTo>
                <a:lnTo>
                  <a:pt x="532320" y="60960"/>
                </a:lnTo>
                <a:lnTo>
                  <a:pt x="523037" y="59531"/>
                </a:lnTo>
                <a:lnTo>
                  <a:pt x="513207" y="59054"/>
                </a:lnTo>
                <a:close/>
              </a:path>
              <a:path w="1490979" h="291464">
                <a:moveTo>
                  <a:pt x="549021" y="188975"/>
                </a:moveTo>
                <a:lnTo>
                  <a:pt x="539805" y="194976"/>
                </a:lnTo>
                <a:lnTo>
                  <a:pt x="530256" y="199262"/>
                </a:lnTo>
                <a:lnTo>
                  <a:pt x="520374" y="201834"/>
                </a:lnTo>
                <a:lnTo>
                  <a:pt x="510159" y="202691"/>
                </a:lnTo>
                <a:lnTo>
                  <a:pt x="549021" y="202691"/>
                </a:lnTo>
                <a:lnTo>
                  <a:pt x="549021" y="188975"/>
                </a:lnTo>
                <a:close/>
              </a:path>
              <a:path w="1490979" h="291464">
                <a:moveTo>
                  <a:pt x="549148" y="78994"/>
                </a:moveTo>
                <a:lnTo>
                  <a:pt x="511810" y="78994"/>
                </a:lnTo>
                <a:lnTo>
                  <a:pt x="521573" y="79775"/>
                </a:lnTo>
                <a:lnTo>
                  <a:pt x="531050" y="82105"/>
                </a:lnTo>
                <a:lnTo>
                  <a:pt x="540242" y="85959"/>
                </a:lnTo>
                <a:lnTo>
                  <a:pt x="549148" y="91312"/>
                </a:lnTo>
                <a:lnTo>
                  <a:pt x="549148" y="78994"/>
                </a:lnTo>
                <a:close/>
              </a:path>
              <a:path w="1490979" h="291464">
                <a:moveTo>
                  <a:pt x="59055" y="0"/>
                </a:moveTo>
                <a:lnTo>
                  <a:pt x="0" y="0"/>
                </a:lnTo>
                <a:lnTo>
                  <a:pt x="0" y="219075"/>
                </a:lnTo>
                <a:lnTo>
                  <a:pt x="23875" y="219075"/>
                </a:lnTo>
                <a:lnTo>
                  <a:pt x="23875" y="135889"/>
                </a:lnTo>
                <a:lnTo>
                  <a:pt x="53212" y="135889"/>
                </a:lnTo>
                <a:lnTo>
                  <a:pt x="97522" y="125763"/>
                </a:lnTo>
                <a:lnTo>
                  <a:pt x="112888" y="113411"/>
                </a:lnTo>
                <a:lnTo>
                  <a:pt x="23875" y="113411"/>
                </a:lnTo>
                <a:lnTo>
                  <a:pt x="23875" y="22351"/>
                </a:lnTo>
                <a:lnTo>
                  <a:pt x="117545" y="22351"/>
                </a:lnTo>
                <a:lnTo>
                  <a:pt x="112903" y="17145"/>
                </a:lnTo>
                <a:lnTo>
                  <a:pt x="102256" y="9644"/>
                </a:lnTo>
                <a:lnTo>
                  <a:pt x="89741" y="4286"/>
                </a:lnTo>
                <a:lnTo>
                  <a:pt x="75344" y="1071"/>
                </a:lnTo>
                <a:lnTo>
                  <a:pt x="59055" y="0"/>
                </a:lnTo>
                <a:close/>
              </a:path>
              <a:path w="1490979" h="291464">
                <a:moveTo>
                  <a:pt x="117545" y="22351"/>
                </a:moveTo>
                <a:lnTo>
                  <a:pt x="54737" y="22351"/>
                </a:lnTo>
                <a:lnTo>
                  <a:pt x="77499" y="25094"/>
                </a:lnTo>
                <a:lnTo>
                  <a:pt x="93773" y="33337"/>
                </a:lnTo>
                <a:lnTo>
                  <a:pt x="103546" y="47105"/>
                </a:lnTo>
                <a:lnTo>
                  <a:pt x="106807" y="66421"/>
                </a:lnTo>
                <a:lnTo>
                  <a:pt x="105923" y="77037"/>
                </a:lnTo>
                <a:lnTo>
                  <a:pt x="75247" y="110362"/>
                </a:lnTo>
                <a:lnTo>
                  <a:pt x="51435" y="113411"/>
                </a:lnTo>
                <a:lnTo>
                  <a:pt x="112888" y="113411"/>
                </a:lnTo>
                <a:lnTo>
                  <a:pt x="119381" y="106406"/>
                </a:lnTo>
                <a:lnTo>
                  <a:pt x="126444" y="94170"/>
                </a:lnTo>
                <a:lnTo>
                  <a:pt x="130673" y="80410"/>
                </a:lnTo>
                <a:lnTo>
                  <a:pt x="132080" y="65150"/>
                </a:lnTo>
                <a:lnTo>
                  <a:pt x="130887" y="50577"/>
                </a:lnTo>
                <a:lnTo>
                  <a:pt x="127301" y="37719"/>
                </a:lnTo>
                <a:lnTo>
                  <a:pt x="121310" y="26574"/>
                </a:lnTo>
                <a:lnTo>
                  <a:pt x="117545" y="22351"/>
                </a:lnTo>
                <a:close/>
              </a:path>
              <a:path w="1490979" h="291464">
                <a:moveTo>
                  <a:pt x="983615" y="83058"/>
                </a:moveTo>
                <a:lnTo>
                  <a:pt x="960120" y="83058"/>
                </a:lnTo>
                <a:lnTo>
                  <a:pt x="960120" y="177037"/>
                </a:lnTo>
                <a:lnTo>
                  <a:pt x="962644" y="196947"/>
                </a:lnTo>
                <a:lnTo>
                  <a:pt x="970216" y="211153"/>
                </a:lnTo>
                <a:lnTo>
                  <a:pt x="982837" y="219668"/>
                </a:lnTo>
                <a:lnTo>
                  <a:pt x="1000506" y="222503"/>
                </a:lnTo>
                <a:lnTo>
                  <a:pt x="1009650" y="222503"/>
                </a:lnTo>
                <a:lnTo>
                  <a:pt x="1017270" y="220852"/>
                </a:lnTo>
                <a:lnTo>
                  <a:pt x="1023238" y="217550"/>
                </a:lnTo>
                <a:lnTo>
                  <a:pt x="1023238" y="202437"/>
                </a:lnTo>
                <a:lnTo>
                  <a:pt x="998728" y="202437"/>
                </a:lnTo>
                <a:lnTo>
                  <a:pt x="992886" y="200278"/>
                </a:lnTo>
                <a:lnTo>
                  <a:pt x="989203" y="195834"/>
                </a:lnTo>
                <a:lnTo>
                  <a:pt x="985520" y="191515"/>
                </a:lnTo>
                <a:lnTo>
                  <a:pt x="983615" y="183769"/>
                </a:lnTo>
                <a:lnTo>
                  <a:pt x="983615" y="83058"/>
                </a:lnTo>
                <a:close/>
              </a:path>
              <a:path w="1490979" h="291464">
                <a:moveTo>
                  <a:pt x="1023238" y="197231"/>
                </a:moveTo>
                <a:lnTo>
                  <a:pt x="1018667" y="200660"/>
                </a:lnTo>
                <a:lnTo>
                  <a:pt x="1013206" y="202437"/>
                </a:lnTo>
                <a:lnTo>
                  <a:pt x="1023238" y="202437"/>
                </a:lnTo>
                <a:lnTo>
                  <a:pt x="1023238" y="197231"/>
                </a:lnTo>
                <a:close/>
              </a:path>
              <a:path w="1490979" h="291464">
                <a:moveTo>
                  <a:pt x="1023238" y="62611"/>
                </a:moveTo>
                <a:lnTo>
                  <a:pt x="933069" y="62611"/>
                </a:lnTo>
                <a:lnTo>
                  <a:pt x="933069" y="83058"/>
                </a:lnTo>
                <a:lnTo>
                  <a:pt x="1023238" y="83058"/>
                </a:lnTo>
                <a:lnTo>
                  <a:pt x="1023238" y="62611"/>
                </a:lnTo>
                <a:close/>
              </a:path>
              <a:path w="1490979" h="291464">
                <a:moveTo>
                  <a:pt x="983615" y="16637"/>
                </a:moveTo>
                <a:lnTo>
                  <a:pt x="960120" y="24257"/>
                </a:lnTo>
                <a:lnTo>
                  <a:pt x="960120" y="62611"/>
                </a:lnTo>
                <a:lnTo>
                  <a:pt x="983615" y="62611"/>
                </a:lnTo>
                <a:lnTo>
                  <a:pt x="983615" y="1663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6891" y="3435096"/>
            <a:ext cx="8865870" cy="0"/>
          </a:xfrm>
          <a:custGeom>
            <a:avLst/>
            <a:gdLst/>
            <a:ahLst/>
            <a:cxnLst/>
            <a:rect l="l" t="t" r="r" b="b"/>
            <a:pathLst>
              <a:path w="8865870">
                <a:moveTo>
                  <a:pt x="0" y="0"/>
                </a:moveTo>
                <a:lnTo>
                  <a:pt x="886586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3985" y="3860800"/>
            <a:ext cx="1120775" cy="232410"/>
          </a:xfrm>
          <a:custGeom>
            <a:avLst/>
            <a:gdLst/>
            <a:ahLst/>
            <a:cxnLst/>
            <a:rect l="l" t="t" r="r" b="b"/>
            <a:pathLst>
              <a:path w="1120775" h="232410">
                <a:moveTo>
                  <a:pt x="426719" y="72008"/>
                </a:moveTo>
                <a:lnTo>
                  <a:pt x="403225" y="72008"/>
                </a:lnTo>
                <a:lnTo>
                  <a:pt x="403225" y="228473"/>
                </a:lnTo>
                <a:lnTo>
                  <a:pt x="426719" y="228473"/>
                </a:lnTo>
                <a:lnTo>
                  <a:pt x="426719" y="72008"/>
                </a:lnTo>
                <a:close/>
              </a:path>
              <a:path w="1120775" h="232410">
                <a:moveTo>
                  <a:pt x="243839" y="72008"/>
                </a:moveTo>
                <a:lnTo>
                  <a:pt x="220217" y="72008"/>
                </a:lnTo>
                <a:lnTo>
                  <a:pt x="220217" y="228473"/>
                </a:lnTo>
                <a:lnTo>
                  <a:pt x="243839" y="228473"/>
                </a:lnTo>
                <a:lnTo>
                  <a:pt x="243849" y="139192"/>
                </a:lnTo>
                <a:lnTo>
                  <a:pt x="244625" y="128692"/>
                </a:lnTo>
                <a:lnTo>
                  <a:pt x="246983" y="119078"/>
                </a:lnTo>
                <a:lnTo>
                  <a:pt x="250912" y="110440"/>
                </a:lnTo>
                <a:lnTo>
                  <a:pt x="256412" y="102743"/>
                </a:lnTo>
                <a:lnTo>
                  <a:pt x="261299" y="98170"/>
                </a:lnTo>
                <a:lnTo>
                  <a:pt x="243839" y="98170"/>
                </a:lnTo>
                <a:lnTo>
                  <a:pt x="243839" y="72008"/>
                </a:lnTo>
                <a:close/>
              </a:path>
              <a:path w="1120775" h="232410">
                <a:moveTo>
                  <a:pt x="337378" y="88392"/>
                </a:moveTo>
                <a:lnTo>
                  <a:pt x="288036" y="88392"/>
                </a:lnTo>
                <a:lnTo>
                  <a:pt x="304278" y="91561"/>
                </a:lnTo>
                <a:lnTo>
                  <a:pt x="315864" y="101076"/>
                </a:lnTo>
                <a:lnTo>
                  <a:pt x="322808" y="116949"/>
                </a:lnTo>
                <a:lnTo>
                  <a:pt x="325119" y="139192"/>
                </a:lnTo>
                <a:lnTo>
                  <a:pt x="325119" y="228473"/>
                </a:lnTo>
                <a:lnTo>
                  <a:pt x="348741" y="228473"/>
                </a:lnTo>
                <a:lnTo>
                  <a:pt x="348741" y="132842"/>
                </a:lnTo>
                <a:lnTo>
                  <a:pt x="347904" y="118127"/>
                </a:lnTo>
                <a:lnTo>
                  <a:pt x="345376" y="105235"/>
                </a:lnTo>
                <a:lnTo>
                  <a:pt x="341133" y="94176"/>
                </a:lnTo>
                <a:lnTo>
                  <a:pt x="337378" y="88392"/>
                </a:lnTo>
                <a:close/>
              </a:path>
              <a:path w="1120775" h="232410">
                <a:moveTo>
                  <a:pt x="295783" y="68452"/>
                </a:moveTo>
                <a:lnTo>
                  <a:pt x="279925" y="70310"/>
                </a:lnTo>
                <a:lnTo>
                  <a:pt x="266080" y="75882"/>
                </a:lnTo>
                <a:lnTo>
                  <a:pt x="254259" y="85169"/>
                </a:lnTo>
                <a:lnTo>
                  <a:pt x="244475" y="98170"/>
                </a:lnTo>
                <a:lnTo>
                  <a:pt x="261299" y="98170"/>
                </a:lnTo>
                <a:lnTo>
                  <a:pt x="263104" y="96482"/>
                </a:lnTo>
                <a:lnTo>
                  <a:pt x="270605" y="91995"/>
                </a:lnTo>
                <a:lnTo>
                  <a:pt x="278915" y="89294"/>
                </a:lnTo>
                <a:lnTo>
                  <a:pt x="288036" y="88392"/>
                </a:lnTo>
                <a:lnTo>
                  <a:pt x="337378" y="88392"/>
                </a:lnTo>
                <a:lnTo>
                  <a:pt x="335152" y="84962"/>
                </a:lnTo>
                <a:lnTo>
                  <a:pt x="327608" y="77722"/>
                </a:lnTo>
                <a:lnTo>
                  <a:pt x="318515" y="72564"/>
                </a:lnTo>
                <a:lnTo>
                  <a:pt x="307899" y="69478"/>
                </a:lnTo>
                <a:lnTo>
                  <a:pt x="295783" y="68452"/>
                </a:lnTo>
                <a:close/>
              </a:path>
              <a:path w="1120775" h="232410">
                <a:moveTo>
                  <a:pt x="884681" y="5842"/>
                </a:moveTo>
                <a:lnTo>
                  <a:pt x="840747" y="22558"/>
                </a:lnTo>
                <a:lnTo>
                  <a:pt x="816086" y="72389"/>
                </a:lnTo>
                <a:lnTo>
                  <a:pt x="811402" y="123317"/>
                </a:lnTo>
                <a:lnTo>
                  <a:pt x="812498" y="147772"/>
                </a:lnTo>
                <a:lnTo>
                  <a:pt x="821261" y="187967"/>
                </a:lnTo>
                <a:lnTo>
                  <a:pt x="850439" y="225028"/>
                </a:lnTo>
                <a:lnTo>
                  <a:pt x="879855" y="232156"/>
                </a:lnTo>
                <a:lnTo>
                  <a:pt x="896455" y="230322"/>
                </a:lnTo>
                <a:lnTo>
                  <a:pt x="911018" y="224821"/>
                </a:lnTo>
                <a:lnTo>
                  <a:pt x="923557" y="215653"/>
                </a:lnTo>
                <a:lnTo>
                  <a:pt x="926481" y="212089"/>
                </a:lnTo>
                <a:lnTo>
                  <a:pt x="882396" y="212089"/>
                </a:lnTo>
                <a:lnTo>
                  <a:pt x="861820" y="206470"/>
                </a:lnTo>
                <a:lnTo>
                  <a:pt x="847137" y="189611"/>
                </a:lnTo>
                <a:lnTo>
                  <a:pt x="838336" y="161512"/>
                </a:lnTo>
                <a:lnTo>
                  <a:pt x="835491" y="123317"/>
                </a:lnTo>
                <a:lnTo>
                  <a:pt x="835497" y="120904"/>
                </a:lnTo>
                <a:lnTo>
                  <a:pt x="838426" y="80095"/>
                </a:lnTo>
                <a:lnTo>
                  <a:pt x="847471" y="50053"/>
                </a:lnTo>
                <a:lnTo>
                  <a:pt x="862516" y="32037"/>
                </a:lnTo>
                <a:lnTo>
                  <a:pt x="883538" y="26035"/>
                </a:lnTo>
                <a:lnTo>
                  <a:pt x="927991" y="26035"/>
                </a:lnTo>
                <a:lnTo>
                  <a:pt x="914592" y="12844"/>
                </a:lnTo>
                <a:lnTo>
                  <a:pt x="884681" y="5842"/>
                </a:lnTo>
                <a:close/>
              </a:path>
              <a:path w="1120775" h="232410">
                <a:moveTo>
                  <a:pt x="927991" y="26035"/>
                </a:moveTo>
                <a:lnTo>
                  <a:pt x="883538" y="26035"/>
                </a:lnTo>
                <a:lnTo>
                  <a:pt x="903374" y="31964"/>
                </a:lnTo>
                <a:lnTo>
                  <a:pt x="917543" y="49752"/>
                </a:lnTo>
                <a:lnTo>
                  <a:pt x="926044" y="79398"/>
                </a:lnTo>
                <a:lnTo>
                  <a:pt x="928678" y="117982"/>
                </a:lnTo>
                <a:lnTo>
                  <a:pt x="928785" y="122174"/>
                </a:lnTo>
                <a:lnTo>
                  <a:pt x="925972" y="160762"/>
                </a:lnTo>
                <a:lnTo>
                  <a:pt x="917257" y="189261"/>
                </a:lnTo>
                <a:lnTo>
                  <a:pt x="902731" y="206378"/>
                </a:lnTo>
                <a:lnTo>
                  <a:pt x="882396" y="212089"/>
                </a:lnTo>
                <a:lnTo>
                  <a:pt x="926481" y="212089"/>
                </a:lnTo>
                <a:lnTo>
                  <a:pt x="948261" y="166877"/>
                </a:lnTo>
                <a:lnTo>
                  <a:pt x="953008" y="117982"/>
                </a:lnTo>
                <a:lnTo>
                  <a:pt x="948743" y="68903"/>
                </a:lnTo>
                <a:lnTo>
                  <a:pt x="935942" y="33861"/>
                </a:lnTo>
                <a:lnTo>
                  <a:pt x="927991" y="26035"/>
                </a:lnTo>
                <a:close/>
              </a:path>
              <a:path w="1120775" h="232410">
                <a:moveTo>
                  <a:pt x="515365" y="92456"/>
                </a:moveTo>
                <a:lnTo>
                  <a:pt x="491871" y="92456"/>
                </a:lnTo>
                <a:lnTo>
                  <a:pt x="491871" y="186436"/>
                </a:lnTo>
                <a:lnTo>
                  <a:pt x="494395" y="206345"/>
                </a:lnTo>
                <a:lnTo>
                  <a:pt x="501967" y="220551"/>
                </a:lnTo>
                <a:lnTo>
                  <a:pt x="514588" y="229066"/>
                </a:lnTo>
                <a:lnTo>
                  <a:pt x="532256" y="231901"/>
                </a:lnTo>
                <a:lnTo>
                  <a:pt x="541401" y="231901"/>
                </a:lnTo>
                <a:lnTo>
                  <a:pt x="549021" y="230250"/>
                </a:lnTo>
                <a:lnTo>
                  <a:pt x="554989" y="226949"/>
                </a:lnTo>
                <a:lnTo>
                  <a:pt x="554989" y="211836"/>
                </a:lnTo>
                <a:lnTo>
                  <a:pt x="530478" y="211836"/>
                </a:lnTo>
                <a:lnTo>
                  <a:pt x="524637" y="209550"/>
                </a:lnTo>
                <a:lnTo>
                  <a:pt x="517271" y="200913"/>
                </a:lnTo>
                <a:lnTo>
                  <a:pt x="515365" y="193167"/>
                </a:lnTo>
                <a:lnTo>
                  <a:pt x="515365" y="92456"/>
                </a:lnTo>
                <a:close/>
              </a:path>
              <a:path w="1120775" h="232410">
                <a:moveTo>
                  <a:pt x="554989" y="206629"/>
                </a:moveTo>
                <a:lnTo>
                  <a:pt x="550417" y="210057"/>
                </a:lnTo>
                <a:lnTo>
                  <a:pt x="544956" y="211836"/>
                </a:lnTo>
                <a:lnTo>
                  <a:pt x="554989" y="211836"/>
                </a:lnTo>
                <a:lnTo>
                  <a:pt x="554989" y="206629"/>
                </a:lnTo>
                <a:close/>
              </a:path>
              <a:path w="1120775" h="232410">
                <a:moveTo>
                  <a:pt x="554989" y="72008"/>
                </a:moveTo>
                <a:lnTo>
                  <a:pt x="464819" y="72008"/>
                </a:lnTo>
                <a:lnTo>
                  <a:pt x="464819" y="92456"/>
                </a:lnTo>
                <a:lnTo>
                  <a:pt x="554989" y="92456"/>
                </a:lnTo>
                <a:lnTo>
                  <a:pt x="554989" y="72008"/>
                </a:lnTo>
                <a:close/>
              </a:path>
              <a:path w="1120775" h="232410">
                <a:moveTo>
                  <a:pt x="515365" y="26035"/>
                </a:moveTo>
                <a:lnTo>
                  <a:pt x="491871" y="33655"/>
                </a:lnTo>
                <a:lnTo>
                  <a:pt x="491871" y="72008"/>
                </a:lnTo>
                <a:lnTo>
                  <a:pt x="515365" y="72008"/>
                </a:lnTo>
                <a:lnTo>
                  <a:pt x="515365" y="26035"/>
                </a:lnTo>
                <a:close/>
              </a:path>
              <a:path w="1120775" h="232410">
                <a:moveTo>
                  <a:pt x="23875" y="9398"/>
                </a:moveTo>
                <a:lnTo>
                  <a:pt x="0" y="9398"/>
                </a:lnTo>
                <a:lnTo>
                  <a:pt x="97" y="144525"/>
                </a:lnTo>
                <a:lnTo>
                  <a:pt x="4929" y="182435"/>
                </a:lnTo>
                <a:lnTo>
                  <a:pt x="19716" y="210057"/>
                </a:lnTo>
                <a:lnTo>
                  <a:pt x="44362" y="226631"/>
                </a:lnTo>
                <a:lnTo>
                  <a:pt x="78866" y="232156"/>
                </a:lnTo>
                <a:lnTo>
                  <a:pt x="115038" y="226417"/>
                </a:lnTo>
                <a:lnTo>
                  <a:pt x="139207" y="210312"/>
                </a:lnTo>
                <a:lnTo>
                  <a:pt x="81787" y="210312"/>
                </a:lnTo>
                <a:lnTo>
                  <a:pt x="56451" y="206049"/>
                </a:lnTo>
                <a:lnTo>
                  <a:pt x="38354" y="193262"/>
                </a:lnTo>
                <a:lnTo>
                  <a:pt x="27495" y="171950"/>
                </a:lnTo>
                <a:lnTo>
                  <a:pt x="23875" y="142112"/>
                </a:lnTo>
                <a:lnTo>
                  <a:pt x="23875" y="9398"/>
                </a:lnTo>
                <a:close/>
              </a:path>
              <a:path w="1120775" h="232410">
                <a:moveTo>
                  <a:pt x="161543" y="9398"/>
                </a:moveTo>
                <a:lnTo>
                  <a:pt x="137413" y="9398"/>
                </a:lnTo>
                <a:lnTo>
                  <a:pt x="137413" y="144525"/>
                </a:lnTo>
                <a:lnTo>
                  <a:pt x="133937" y="173289"/>
                </a:lnTo>
                <a:lnTo>
                  <a:pt x="123507" y="193849"/>
                </a:lnTo>
                <a:lnTo>
                  <a:pt x="106124" y="206194"/>
                </a:lnTo>
                <a:lnTo>
                  <a:pt x="81787" y="210312"/>
                </a:lnTo>
                <a:lnTo>
                  <a:pt x="139207" y="210312"/>
                </a:lnTo>
                <a:lnTo>
                  <a:pt x="140874" y="209200"/>
                </a:lnTo>
                <a:lnTo>
                  <a:pt x="156376" y="180506"/>
                </a:lnTo>
                <a:lnTo>
                  <a:pt x="161543" y="140335"/>
                </a:lnTo>
                <a:lnTo>
                  <a:pt x="161543" y="9398"/>
                </a:lnTo>
                <a:close/>
              </a:path>
              <a:path w="1120775" h="232410">
                <a:moveTo>
                  <a:pt x="1100992" y="25907"/>
                </a:moveTo>
                <a:lnTo>
                  <a:pt x="1049401" y="25907"/>
                </a:lnTo>
                <a:lnTo>
                  <a:pt x="1058525" y="26600"/>
                </a:lnTo>
                <a:lnTo>
                  <a:pt x="1066672" y="28686"/>
                </a:lnTo>
                <a:lnTo>
                  <a:pt x="1091082" y="58533"/>
                </a:lnTo>
                <a:lnTo>
                  <a:pt x="1091818" y="67818"/>
                </a:lnTo>
                <a:lnTo>
                  <a:pt x="1091176" y="76965"/>
                </a:lnTo>
                <a:lnTo>
                  <a:pt x="1068085" y="116284"/>
                </a:lnTo>
                <a:lnTo>
                  <a:pt x="1035897" y="140729"/>
                </a:lnTo>
                <a:lnTo>
                  <a:pt x="1025667" y="148574"/>
                </a:lnTo>
                <a:lnTo>
                  <a:pt x="996678" y="180663"/>
                </a:lnTo>
                <a:lnTo>
                  <a:pt x="988822" y="217677"/>
                </a:lnTo>
                <a:lnTo>
                  <a:pt x="988822" y="228473"/>
                </a:lnTo>
                <a:lnTo>
                  <a:pt x="1120266" y="228473"/>
                </a:lnTo>
                <a:lnTo>
                  <a:pt x="1120266" y="207010"/>
                </a:lnTo>
                <a:lnTo>
                  <a:pt x="1013967" y="207010"/>
                </a:lnTo>
                <a:lnTo>
                  <a:pt x="1013967" y="199517"/>
                </a:lnTo>
                <a:lnTo>
                  <a:pt x="1037431" y="165465"/>
                </a:lnTo>
                <a:lnTo>
                  <a:pt x="1066291" y="143891"/>
                </a:lnTo>
                <a:lnTo>
                  <a:pt x="1078577" y="134530"/>
                </a:lnTo>
                <a:lnTo>
                  <a:pt x="1108698" y="97950"/>
                </a:lnTo>
                <a:lnTo>
                  <a:pt x="1114805" y="65786"/>
                </a:lnTo>
                <a:lnTo>
                  <a:pt x="1113734" y="52706"/>
                </a:lnTo>
                <a:lnTo>
                  <a:pt x="1110519" y="41068"/>
                </a:lnTo>
                <a:lnTo>
                  <a:pt x="1105161" y="30835"/>
                </a:lnTo>
                <a:lnTo>
                  <a:pt x="1100992" y="25907"/>
                </a:lnTo>
                <a:close/>
              </a:path>
              <a:path w="1120775" h="232410">
                <a:moveTo>
                  <a:pt x="1052322" y="5842"/>
                </a:moveTo>
                <a:lnTo>
                  <a:pt x="1036228" y="7151"/>
                </a:lnTo>
                <a:lnTo>
                  <a:pt x="1021683" y="11080"/>
                </a:lnTo>
                <a:lnTo>
                  <a:pt x="1008709" y="17629"/>
                </a:lnTo>
                <a:lnTo>
                  <a:pt x="997330" y="26797"/>
                </a:lnTo>
                <a:lnTo>
                  <a:pt x="997330" y="52324"/>
                </a:lnTo>
                <a:lnTo>
                  <a:pt x="1002948" y="46539"/>
                </a:lnTo>
                <a:lnTo>
                  <a:pt x="1008935" y="41386"/>
                </a:lnTo>
                <a:lnTo>
                  <a:pt x="1049401" y="25907"/>
                </a:lnTo>
                <a:lnTo>
                  <a:pt x="1100992" y="25907"/>
                </a:lnTo>
                <a:lnTo>
                  <a:pt x="1097661" y="21970"/>
                </a:lnTo>
                <a:lnTo>
                  <a:pt x="1088397" y="14896"/>
                </a:lnTo>
                <a:lnTo>
                  <a:pt x="1077753" y="9858"/>
                </a:lnTo>
                <a:lnTo>
                  <a:pt x="1065728" y="6844"/>
                </a:lnTo>
                <a:lnTo>
                  <a:pt x="1052322" y="5842"/>
                </a:lnTo>
                <a:close/>
              </a:path>
              <a:path w="1120775" h="232410">
                <a:moveTo>
                  <a:pt x="419735" y="0"/>
                </a:moveTo>
                <a:lnTo>
                  <a:pt x="410972" y="0"/>
                </a:lnTo>
                <a:lnTo>
                  <a:pt x="407415" y="1524"/>
                </a:lnTo>
                <a:lnTo>
                  <a:pt x="404367" y="4572"/>
                </a:lnTo>
                <a:lnTo>
                  <a:pt x="401447" y="7619"/>
                </a:lnTo>
                <a:lnTo>
                  <a:pt x="399923" y="11302"/>
                </a:lnTo>
                <a:lnTo>
                  <a:pt x="399923" y="20319"/>
                </a:lnTo>
                <a:lnTo>
                  <a:pt x="401447" y="24130"/>
                </a:lnTo>
                <a:lnTo>
                  <a:pt x="404367" y="27050"/>
                </a:lnTo>
                <a:lnTo>
                  <a:pt x="407415" y="29972"/>
                </a:lnTo>
                <a:lnTo>
                  <a:pt x="410972" y="31368"/>
                </a:lnTo>
                <a:lnTo>
                  <a:pt x="419735" y="31368"/>
                </a:lnTo>
                <a:lnTo>
                  <a:pt x="423544" y="29972"/>
                </a:lnTo>
                <a:lnTo>
                  <a:pt x="426465" y="26924"/>
                </a:lnTo>
                <a:lnTo>
                  <a:pt x="429513" y="24002"/>
                </a:lnTo>
                <a:lnTo>
                  <a:pt x="430987" y="20319"/>
                </a:lnTo>
                <a:lnTo>
                  <a:pt x="430985" y="11302"/>
                </a:lnTo>
                <a:lnTo>
                  <a:pt x="429513" y="7747"/>
                </a:lnTo>
                <a:lnTo>
                  <a:pt x="423544" y="1524"/>
                </a:lnTo>
                <a:lnTo>
                  <a:pt x="419735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446" y="3828986"/>
            <a:ext cx="22860" cy="287655"/>
          </a:xfrm>
          <a:custGeom>
            <a:avLst/>
            <a:gdLst/>
            <a:ahLst/>
            <a:cxnLst/>
            <a:rect l="l" t="t" r="r" b="b"/>
            <a:pathLst>
              <a:path w="22860" h="287654">
                <a:moveTo>
                  <a:pt x="22324" y="0"/>
                </a:moveTo>
                <a:lnTo>
                  <a:pt x="0" y="0"/>
                </a:lnTo>
                <a:lnTo>
                  <a:pt x="0" y="287083"/>
                </a:lnTo>
                <a:lnTo>
                  <a:pt x="22324" y="287083"/>
                </a:lnTo>
                <a:lnTo>
                  <a:pt x="223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6891" y="4392167"/>
            <a:ext cx="8865870" cy="0"/>
          </a:xfrm>
          <a:custGeom>
            <a:avLst/>
            <a:gdLst/>
            <a:ahLst/>
            <a:cxnLst/>
            <a:rect l="l" t="t" r="r" b="b"/>
            <a:pathLst>
              <a:path w="8865870">
                <a:moveTo>
                  <a:pt x="0" y="0"/>
                </a:moveTo>
                <a:lnTo>
                  <a:pt x="8865869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D00F15EA-3842-35EC-F0C4-71A15A5C218C}"/>
              </a:ext>
            </a:extLst>
          </p:cNvPr>
          <p:cNvSpPr txBox="1"/>
          <p:nvPr/>
        </p:nvSpPr>
        <p:spPr>
          <a:xfrm>
            <a:off x="5150992" y="3804027"/>
            <a:ext cx="882700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>
                <a:latin typeface="NanumSquare_ac" panose="020B0600000101010101" pitchFamily="34" charset="-127"/>
                <a:cs typeface="Adobe Gothic Std B"/>
              </a:rPr>
              <a:t>Feed forward &amp; Backpropagation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90" y="1539062"/>
            <a:ext cx="301595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Perceptron</a:t>
            </a:r>
            <a:r>
              <a:rPr spc="285"/>
              <a:t> </a:t>
            </a:r>
            <a:r>
              <a:t>연산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E2A70518-3164-D355-AC81-CD4512790D5D}"/>
              </a:ext>
            </a:extLst>
          </p:cNvPr>
          <p:cNvSpPr txBox="1">
            <a:spLocks/>
          </p:cNvSpPr>
          <p:nvPr/>
        </p:nvSpPr>
        <p:spPr>
          <a:xfrm>
            <a:off x="7944526" y="2368350"/>
            <a:ext cx="7620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ea typeface="+mj-ea"/>
                <a:cs typeface="NanumSquare_ac" panose="020B0600000101010101" pitchFamily="34" charset="-127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ko-KR" sz="2000"/>
              <a:t>OR</a:t>
            </a:r>
            <a:endParaRPr lang="ko-KR" altLang="en-US" sz="2000"/>
          </a:p>
        </p:txBody>
      </p:sp>
      <p:graphicFrame>
        <p:nvGraphicFramePr>
          <p:cNvPr id="26" name="내용 개체 틀 3">
            <a:extLst>
              <a:ext uri="{FF2B5EF4-FFF2-40B4-BE49-F238E27FC236}">
                <a16:creationId xmlns:a16="http://schemas.microsoft.com/office/drawing/2014/main" id="{5F2B947E-3233-84F3-8895-F84CC714CF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346325"/>
              </p:ext>
            </p:extLst>
          </p:nvPr>
        </p:nvGraphicFramePr>
        <p:xfrm>
          <a:off x="838200" y="4470400"/>
          <a:ext cx="43572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418">
                  <a:extLst>
                    <a:ext uri="{9D8B030D-6E8A-4147-A177-3AD203B41FA5}">
                      <a16:colId xmlns:a16="http://schemas.microsoft.com/office/drawing/2014/main" val="2311880962"/>
                    </a:ext>
                  </a:extLst>
                </a:gridCol>
                <a:gridCol w="1452418">
                  <a:extLst>
                    <a:ext uri="{9D8B030D-6E8A-4147-A177-3AD203B41FA5}">
                      <a16:colId xmlns:a16="http://schemas.microsoft.com/office/drawing/2014/main" val="4136993608"/>
                    </a:ext>
                  </a:extLst>
                </a:gridCol>
                <a:gridCol w="1452418">
                  <a:extLst>
                    <a:ext uri="{9D8B030D-6E8A-4147-A177-3AD203B41FA5}">
                      <a16:colId xmlns:a16="http://schemas.microsoft.com/office/drawing/2014/main" val="246402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2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93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6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3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947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97A696-FB72-5EFC-2EDE-AAB2736DAFAB}"/>
                  </a:ext>
                </a:extLst>
              </p:cNvPr>
              <p:cNvSpPr txBox="1"/>
              <p:nvPr/>
            </p:nvSpPr>
            <p:spPr>
              <a:xfrm>
                <a:off x="1357053" y="4448637"/>
                <a:ext cx="31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97A696-FB72-5EFC-2EDE-AAB2736D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53" y="4448637"/>
                <a:ext cx="315884" cy="369332"/>
              </a:xfrm>
              <a:prstGeom prst="rect">
                <a:avLst/>
              </a:prstGeom>
              <a:blipFill>
                <a:blip r:embed="rId3"/>
                <a:stretch>
                  <a:fillRect r="-15686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AADC14-0C2D-A077-D0EB-970B064139C4}"/>
                  </a:ext>
                </a:extLst>
              </p:cNvPr>
              <p:cNvSpPr txBox="1"/>
              <p:nvPr/>
            </p:nvSpPr>
            <p:spPr>
              <a:xfrm>
                <a:off x="2775758" y="4448637"/>
                <a:ext cx="31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AADC14-0C2D-A077-D0EB-970B0641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8" y="4448637"/>
                <a:ext cx="315884" cy="369332"/>
              </a:xfrm>
              <a:prstGeom prst="rect">
                <a:avLst/>
              </a:prstGeom>
              <a:blipFill>
                <a:blip r:embed="rId4"/>
                <a:stretch>
                  <a:fillRect r="-17308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0761BB5-FDB3-B775-CC5F-222940A644BE}"/>
                  </a:ext>
                </a:extLst>
              </p:cNvPr>
              <p:cNvSpPr/>
              <p:nvPr/>
            </p:nvSpPr>
            <p:spPr>
              <a:xfrm>
                <a:off x="4194463" y="4448637"/>
                <a:ext cx="4002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0761BB5-FDB3-B775-CC5F-222940A64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463" y="4448637"/>
                <a:ext cx="400238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69149D4A-9EDA-BD55-54C6-BBA2F83B32EB}"/>
              </a:ext>
            </a:extLst>
          </p:cNvPr>
          <p:cNvGrpSpPr/>
          <p:nvPr/>
        </p:nvGrpSpPr>
        <p:grpSpPr>
          <a:xfrm>
            <a:off x="6096000" y="4419600"/>
            <a:ext cx="4357254" cy="1875963"/>
            <a:chOff x="6258098" y="1825625"/>
            <a:chExt cx="4200970" cy="1875963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30" name="내용 개체 틀 3">
                  <a:extLst>
                    <a:ext uri="{FF2B5EF4-FFF2-40B4-BE49-F238E27FC236}">
                      <a16:creationId xmlns:a16="http://schemas.microsoft.com/office/drawing/2014/main" id="{297FE4AE-4AB1-230E-4A8D-73C508D8269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93028411"/>
                    </p:ext>
                  </p:extLst>
                </p:nvPr>
              </p:nvGraphicFramePr>
              <p:xfrm>
                <a:off x="6258098" y="1847388"/>
                <a:ext cx="4200970" cy="18542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452418">
                        <a:extLst>
                          <a:ext uri="{9D8B030D-6E8A-4147-A177-3AD203B41FA5}">
                            <a16:colId xmlns:a16="http://schemas.microsoft.com/office/drawing/2014/main" val="2311880962"/>
                          </a:ext>
                        </a:extLst>
                      </a:gridCol>
                      <a:gridCol w="1452418">
                        <a:extLst>
                          <a:ext uri="{9D8B030D-6E8A-4147-A177-3AD203B41FA5}">
                            <a16:colId xmlns:a16="http://schemas.microsoft.com/office/drawing/2014/main" val="4136993608"/>
                          </a:ext>
                        </a:extLst>
                      </a:gridCol>
                      <a:gridCol w="1452418">
                        <a:extLst>
                          <a:ext uri="{9D8B030D-6E8A-4147-A177-3AD203B41FA5}">
                            <a16:colId xmlns:a16="http://schemas.microsoft.com/office/drawing/2014/main" val="2464022729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1962296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2808938915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2882760057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736338393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4138094774"/>
                        </a:ext>
                      </a:extLst>
                    </a:tr>
                  </a:tbl>
                </a:graphicData>
              </a:graphic>
            </p:graphicFrame>
          </mc:Choice>
          <mc:Fallback>
            <p:graphicFrame>
              <p:nvGraphicFramePr>
                <p:cNvPr id="30" name="내용 개체 틀 3">
                  <a:extLst>
                    <a:ext uri="{FF2B5EF4-FFF2-40B4-BE49-F238E27FC236}">
                      <a16:creationId xmlns:a16="http://schemas.microsoft.com/office/drawing/2014/main" id="{297FE4AE-4AB1-230E-4A8D-73C508D8269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93028411"/>
                    </p:ext>
                  </p:extLst>
                </p:nvPr>
              </p:nvGraphicFramePr>
              <p:xfrm>
                <a:off x="6258098" y="1847388"/>
                <a:ext cx="4200970" cy="185420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452418">
                        <a:extLst>
                          <a:ext uri="{9D8B030D-6E8A-4147-A177-3AD203B41FA5}">
                            <a16:colId xmlns:a16="http://schemas.microsoft.com/office/drawing/2014/main" val="2311880962"/>
                          </a:ext>
                        </a:extLst>
                      </a:gridCol>
                      <a:gridCol w="1452418">
                        <a:extLst>
                          <a:ext uri="{9D8B030D-6E8A-4147-A177-3AD203B41FA5}">
                            <a16:colId xmlns:a16="http://schemas.microsoft.com/office/drawing/2014/main" val="4136993608"/>
                          </a:ext>
                        </a:extLst>
                      </a:gridCol>
                      <a:gridCol w="1452418">
                        <a:extLst>
                          <a:ext uri="{9D8B030D-6E8A-4147-A177-3AD203B41FA5}">
                            <a16:colId xmlns:a16="http://schemas.microsoft.com/office/drawing/2014/main" val="2464022729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latinLnBrk="1"/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196229622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2808938915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2882760057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1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736338393"/>
                        </a:ext>
                      </a:extLst>
                    </a:tr>
                    <a:tr h="370840"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 latinLnBrk="1"/>
                            <a:r>
                              <a:rPr lang="en-US" altLang="ko-KR"/>
                              <a:t>0</a:t>
                            </a:r>
                            <a:endParaRPr lang="ko-KR" altLang="en-US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413809477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9B70DD-25A0-468D-193F-BBD769E61D69}"/>
                    </a:ext>
                  </a:extLst>
                </p:cNvPr>
                <p:cNvSpPr txBox="1"/>
                <p:nvPr/>
              </p:nvSpPr>
              <p:spPr>
                <a:xfrm>
                  <a:off x="6776951" y="1825625"/>
                  <a:ext cx="3158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F9B70DD-25A0-468D-193F-BBD769E61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6951" y="1825625"/>
                  <a:ext cx="315884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946622-C7AD-979D-5B01-40D114FA73F3}"/>
                    </a:ext>
                  </a:extLst>
                </p:cNvPr>
                <p:cNvSpPr txBox="1"/>
                <p:nvPr/>
              </p:nvSpPr>
              <p:spPr>
                <a:xfrm>
                  <a:off x="8195656" y="1825625"/>
                  <a:ext cx="3158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946622-C7AD-979D-5B01-40D114FA73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656" y="1825625"/>
                  <a:ext cx="31588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2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4722C102-9F91-0CE4-D60A-4E6A882D8090}"/>
                    </a:ext>
                  </a:extLst>
                </p:cNvPr>
                <p:cNvSpPr/>
                <p:nvPr/>
              </p:nvSpPr>
              <p:spPr>
                <a:xfrm>
                  <a:off x="9614361" y="1825625"/>
                  <a:ext cx="40023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4722C102-9F91-0CE4-D60A-4E6A882D8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361" y="1825625"/>
                  <a:ext cx="40023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CB217675-26C8-C0A0-EAA9-74477B19716C}"/>
              </a:ext>
            </a:extLst>
          </p:cNvPr>
          <p:cNvSpPr txBox="1">
            <a:spLocks/>
          </p:cNvSpPr>
          <p:nvPr/>
        </p:nvSpPr>
        <p:spPr>
          <a:xfrm>
            <a:off x="2710642" y="2384392"/>
            <a:ext cx="7620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NanumSquare_ac" panose="020B0600000101010101" pitchFamily="34" charset="-127"/>
                <a:ea typeface="+mj-ea"/>
                <a:cs typeface="NanumSquare_ac" panose="020B0600000101010101" pitchFamily="34" charset="-127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altLang="ko-KR" sz="2000"/>
              <a:t>AND</a:t>
            </a:r>
            <a:endParaRPr lang="ko-KR" altLang="en-US" sz="20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BA0CEC0-E8D5-C0B2-1E10-288D253C95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4797" r="-251"/>
          <a:stretch/>
        </p:blipFill>
        <p:spPr>
          <a:xfrm>
            <a:off x="1985961" y="2819401"/>
            <a:ext cx="2059725" cy="158340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E662890-01E3-0405-3CBB-04947DC0F7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0131" y="2909886"/>
            <a:ext cx="2218649" cy="14929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6690" y="1539062"/>
            <a:ext cx="2875489" cy="4421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>
                <a:latin typeface="NanumSquare_ac" panose="020B0600000101010101" pitchFamily="34" charset="-127"/>
                <a:cs typeface="Adobe Gothic Std B"/>
              </a:rPr>
              <a:t>Perceptron</a:t>
            </a:r>
            <a:r>
              <a:rPr sz="2800" b="1" spc="28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800" b="1">
                <a:latin typeface="NanumSquare_ac" panose="020B0600000101010101" pitchFamily="34" charset="-127"/>
                <a:cs typeface="Adobe Gothic Std B"/>
              </a:rPr>
              <a:t>연산</a:t>
            </a:r>
            <a:endParaRPr sz="28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332" y="2471391"/>
            <a:ext cx="2265848" cy="38217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8927" y="2811458"/>
            <a:ext cx="3538575" cy="293448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79725" y="3962527"/>
            <a:ext cx="264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>
                <a:latin typeface="Cambria Math"/>
                <a:cs typeface="Cambria Math"/>
              </a:rPr>
              <a:t>𝑥</a:t>
            </a:r>
            <a:r>
              <a:rPr sz="1725" spc="-37" baseline="-14492"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961" y="2574417"/>
            <a:ext cx="268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>
                <a:latin typeface="Cambria Math"/>
                <a:cs typeface="Cambria Math"/>
              </a:rPr>
              <a:t>𝑥</a:t>
            </a:r>
            <a:r>
              <a:rPr sz="1725" spc="-37" baseline="-14492">
                <a:latin typeface="Cambria Math"/>
                <a:cs typeface="Cambria Math"/>
              </a:rPr>
              <a:t>2</a:t>
            </a:r>
            <a:endParaRPr sz="1725" baseline="-14492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49556" y="3002984"/>
            <a:ext cx="3315970" cy="1663064"/>
            <a:chOff x="3949556" y="3002984"/>
            <a:chExt cx="3315970" cy="1663064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9556" y="3002984"/>
              <a:ext cx="3315401" cy="16624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0123" y="3654551"/>
              <a:ext cx="198120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0311" y="4223003"/>
              <a:ext cx="198120" cy="21183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020946" y="4141978"/>
            <a:ext cx="268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>
                <a:latin typeface="Cambria Math"/>
                <a:cs typeface="Cambria Math"/>
              </a:rPr>
              <a:t>𝑥</a:t>
            </a:r>
            <a:r>
              <a:rPr sz="1725" spc="-37" baseline="-14492">
                <a:latin typeface="Cambria Math"/>
                <a:cs typeface="Cambria Math"/>
              </a:rPr>
              <a:t>2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8452" y="3387852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4">
                <a:moveTo>
                  <a:pt x="271272" y="0"/>
                </a:moveTo>
                <a:lnTo>
                  <a:pt x="0" y="0"/>
                </a:lnTo>
                <a:lnTo>
                  <a:pt x="0" y="338328"/>
                </a:lnTo>
                <a:lnTo>
                  <a:pt x="271272" y="338328"/>
                </a:lnTo>
                <a:lnTo>
                  <a:pt x="271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11295" y="3418713"/>
            <a:ext cx="738505" cy="44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834">
              <a:lnSpc>
                <a:spcPts val="1635"/>
              </a:lnSpc>
              <a:spcBef>
                <a:spcPts val="95"/>
              </a:spcBef>
            </a:pPr>
            <a:r>
              <a:rPr sz="1600" spc="-25">
                <a:latin typeface="Cambria Math"/>
                <a:cs typeface="Cambria Math"/>
              </a:rPr>
              <a:t>𝑤</a:t>
            </a:r>
            <a:r>
              <a:rPr sz="1725" spc="-37" baseline="-14492">
                <a:latin typeface="Cambria Math"/>
                <a:cs typeface="Cambria Math"/>
              </a:rPr>
              <a:t>0</a:t>
            </a:r>
            <a:endParaRPr sz="1725" baseline="-14492">
              <a:latin typeface="Cambria Math"/>
              <a:cs typeface="Cambria Math"/>
            </a:endParaRPr>
          </a:p>
          <a:p>
            <a:pPr marL="50800">
              <a:lnSpc>
                <a:spcPts val="1635"/>
              </a:lnSpc>
            </a:pPr>
            <a:r>
              <a:rPr sz="1600" spc="-25">
                <a:latin typeface="Cambria Math"/>
                <a:cs typeface="Cambria Math"/>
              </a:rPr>
              <a:t>𝑥</a:t>
            </a:r>
            <a:r>
              <a:rPr sz="1725" spc="-37" baseline="-14492"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01311" y="3768852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4">
                <a:moveTo>
                  <a:pt x="271272" y="0"/>
                </a:moveTo>
                <a:lnTo>
                  <a:pt x="0" y="0"/>
                </a:lnTo>
                <a:lnTo>
                  <a:pt x="0" y="338328"/>
                </a:lnTo>
                <a:lnTo>
                  <a:pt x="271272" y="338328"/>
                </a:lnTo>
                <a:lnTo>
                  <a:pt x="2712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54652" y="3799713"/>
            <a:ext cx="300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>
                <a:latin typeface="Cambria Math"/>
                <a:cs typeface="Cambria Math"/>
              </a:rPr>
              <a:t>𝑤</a:t>
            </a:r>
            <a:r>
              <a:rPr sz="1725" spc="-37" baseline="-14492"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95771" y="4223003"/>
            <a:ext cx="320040" cy="536575"/>
          </a:xfrm>
          <a:custGeom>
            <a:avLst/>
            <a:gdLst/>
            <a:ahLst/>
            <a:cxnLst/>
            <a:rect l="l" t="t" r="r" b="b"/>
            <a:pathLst>
              <a:path w="320039" h="536575">
                <a:moveTo>
                  <a:pt x="320039" y="0"/>
                </a:moveTo>
                <a:lnTo>
                  <a:pt x="0" y="0"/>
                </a:lnTo>
                <a:lnTo>
                  <a:pt x="0" y="536448"/>
                </a:lnTo>
                <a:lnTo>
                  <a:pt x="320039" y="536448"/>
                </a:lnTo>
                <a:lnTo>
                  <a:pt x="3200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93740" y="4158234"/>
            <a:ext cx="183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>
                <a:latin typeface="Cambria Math"/>
                <a:cs typeface="Cambria Math"/>
              </a:rPr>
              <a:t>{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4040123" y="3086100"/>
            <a:ext cx="2170430" cy="1617345"/>
            <a:chOff x="4040123" y="3086100"/>
            <a:chExt cx="2170430" cy="161734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744" y="4268724"/>
              <a:ext cx="257555" cy="4343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0123" y="3086100"/>
              <a:ext cx="217931" cy="224027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84899" y="4994391"/>
            <a:ext cx="2333916" cy="20336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535551" y="3014217"/>
            <a:ext cx="135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>
                <a:latin typeface="Cambria Math"/>
                <a:cs typeface="Cambria Math"/>
              </a:rPr>
              <a:t>𝑏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70730" y="3060573"/>
            <a:ext cx="137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>
                <a:latin typeface="Cambria Math"/>
                <a:cs typeface="Cambria Math"/>
              </a:rPr>
              <a:t>1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E1416B-F04A-24FC-F72D-8F68B8893097}"/>
              </a:ext>
            </a:extLst>
          </p:cNvPr>
          <p:cNvSpPr/>
          <p:nvPr/>
        </p:nvSpPr>
        <p:spPr>
          <a:xfrm>
            <a:off x="914400" y="4572000"/>
            <a:ext cx="2590800" cy="26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0"/>
          <p:cNvSpPr txBox="1"/>
          <p:nvPr/>
        </p:nvSpPr>
        <p:spPr>
          <a:xfrm>
            <a:off x="1066800" y="4584976"/>
            <a:ext cx="2407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>
                <a:latin typeface="Cambria Math"/>
                <a:cs typeface="Cambria Math"/>
              </a:rPr>
              <a:t>𝑤</a:t>
            </a:r>
            <a:r>
              <a:rPr sz="1650" baseline="-15151">
                <a:latin typeface="Cambria Math"/>
                <a:cs typeface="Cambria Math"/>
              </a:rPr>
              <a:t>0</a:t>
            </a:r>
            <a:r>
              <a:rPr sz="1650" spc="337" baseline="-15151">
                <a:latin typeface="Cambria Math"/>
                <a:cs typeface="Cambria Math"/>
              </a:rPr>
              <a:t> </a:t>
            </a:r>
            <a:r>
              <a:rPr sz="1500">
                <a:latin typeface="Cambria Math"/>
                <a:cs typeface="Cambria Math"/>
              </a:rPr>
              <a:t>=</a:t>
            </a:r>
            <a:r>
              <a:rPr sz="1500" spc="90">
                <a:latin typeface="Cambria Math"/>
                <a:cs typeface="Cambria Math"/>
              </a:rPr>
              <a:t> </a:t>
            </a:r>
            <a:r>
              <a:rPr sz="1500" spc="-10">
                <a:latin typeface="Cambria Math"/>
                <a:cs typeface="Cambria Math"/>
              </a:rPr>
              <a:t>1.0,</a:t>
            </a:r>
            <a:r>
              <a:rPr sz="1500" spc="-90">
                <a:latin typeface="Cambria Math"/>
                <a:cs typeface="Cambria Math"/>
              </a:rPr>
              <a:t> </a:t>
            </a:r>
            <a:r>
              <a:rPr sz="1500">
                <a:latin typeface="Cambria Math"/>
                <a:cs typeface="Cambria Math"/>
              </a:rPr>
              <a:t>𝑤</a:t>
            </a:r>
            <a:r>
              <a:rPr sz="1650" baseline="-15151">
                <a:latin typeface="Cambria Math"/>
                <a:cs typeface="Cambria Math"/>
              </a:rPr>
              <a:t>1</a:t>
            </a:r>
            <a:r>
              <a:rPr sz="1650" spc="359" baseline="-15151">
                <a:latin typeface="Cambria Math"/>
                <a:cs typeface="Cambria Math"/>
              </a:rPr>
              <a:t> </a:t>
            </a:r>
            <a:r>
              <a:rPr sz="1500">
                <a:latin typeface="Cambria Math"/>
                <a:cs typeface="Cambria Math"/>
              </a:rPr>
              <a:t>=</a:t>
            </a:r>
            <a:r>
              <a:rPr sz="1500" spc="80">
                <a:latin typeface="Cambria Math"/>
                <a:cs typeface="Cambria Math"/>
              </a:rPr>
              <a:t> </a:t>
            </a:r>
            <a:r>
              <a:rPr sz="1500" spc="-10">
                <a:latin typeface="Cambria Math"/>
                <a:cs typeface="Cambria Math"/>
              </a:rPr>
              <a:t>1.0,</a:t>
            </a:r>
            <a:r>
              <a:rPr sz="1500" spc="-75">
                <a:latin typeface="Cambria Math"/>
                <a:cs typeface="Cambria Math"/>
              </a:rPr>
              <a:t> </a:t>
            </a:r>
            <a:r>
              <a:rPr sz="1500">
                <a:latin typeface="Cambria Math"/>
                <a:cs typeface="Cambria Math"/>
              </a:rPr>
              <a:t>𝑏</a:t>
            </a:r>
            <a:r>
              <a:rPr sz="1500" spc="114">
                <a:latin typeface="Cambria Math"/>
                <a:cs typeface="Cambria Math"/>
              </a:rPr>
              <a:t> </a:t>
            </a:r>
            <a:r>
              <a:rPr sz="1500">
                <a:latin typeface="Cambria Math"/>
                <a:cs typeface="Cambria Math"/>
              </a:rPr>
              <a:t>=</a:t>
            </a:r>
            <a:r>
              <a:rPr sz="1500" spc="75">
                <a:latin typeface="Cambria Math"/>
                <a:cs typeface="Cambria Math"/>
              </a:rPr>
              <a:t> </a:t>
            </a:r>
            <a:r>
              <a:rPr sz="1500" spc="-20">
                <a:latin typeface="Cambria Math"/>
                <a:cs typeface="Cambria Math"/>
              </a:rPr>
              <a:t>−1.5</a:t>
            </a:r>
            <a:endParaRPr sz="15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25F6B-FA8B-55CF-271D-D1D505E7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09" y="1456596"/>
            <a:ext cx="8163179" cy="50204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Perceptron convergence theorem</a:t>
            </a:r>
          </a:p>
        </p:txBody>
      </p:sp>
    </p:spTree>
    <p:extLst>
      <p:ext uri="{BB962C8B-B14F-4D97-AF65-F5344CB8AC3E}">
        <p14:creationId xmlns:p14="http://schemas.microsoft.com/office/powerpoint/2010/main" val="71145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Linearly separable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3F345-743B-88FF-C142-ED378155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08" y="1550352"/>
            <a:ext cx="5372100" cy="4919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B55C9-1CD0-9621-1046-8A236AB4A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45" b="2996"/>
          <a:stretch/>
        </p:blipFill>
        <p:spPr>
          <a:xfrm>
            <a:off x="9051258" y="3415150"/>
            <a:ext cx="3159792" cy="30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0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Linearly separable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01A4F-BB37-5C77-28B0-DF36A55D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982132"/>
            <a:ext cx="7543800" cy="44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Multi-layer perceptron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212F7-2857-6DA7-DC67-08465069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2"/>
          <a:stretch/>
        </p:blipFill>
        <p:spPr>
          <a:xfrm>
            <a:off x="1638753" y="1982133"/>
            <a:ext cx="8914495" cy="45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Perceptron</a:t>
            </a:r>
            <a:r>
              <a:rPr spc="285"/>
              <a:t> </a:t>
            </a:r>
            <a:r>
              <a:rPr spc="-455"/>
              <a:t>학습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00455" y="2302375"/>
            <a:ext cx="3116580" cy="2300605"/>
            <a:chOff x="600455" y="2302375"/>
            <a:chExt cx="3116580" cy="230060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80" y="2302375"/>
              <a:ext cx="2113451" cy="2256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0455" y="4294632"/>
              <a:ext cx="3116580" cy="307975"/>
            </a:xfrm>
            <a:custGeom>
              <a:avLst/>
              <a:gdLst/>
              <a:ahLst/>
              <a:cxnLst/>
              <a:rect l="l" t="t" r="r" b="b"/>
              <a:pathLst>
                <a:path w="3116579" h="307975">
                  <a:moveTo>
                    <a:pt x="31165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116580" y="307848"/>
                  </a:lnTo>
                  <a:lnTo>
                    <a:pt x="3116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045336" y="4720209"/>
          <a:ext cx="2199639" cy="163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R="189230" algn="r">
                        <a:lnSpc>
                          <a:spcPts val="1655"/>
                        </a:lnSpc>
                      </a:pPr>
                      <a:r>
                        <a:rPr sz="1400" spc="-25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1500" spc="-37" baseline="-16666">
                          <a:latin typeface="Cambria Math"/>
                          <a:cs typeface="Cambria Math"/>
                        </a:rPr>
                        <a:t>1</a:t>
                      </a:r>
                      <a:endParaRPr sz="1500" baseline="-16666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</a:pPr>
                      <a:r>
                        <a:rPr sz="1400" spc="-25"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1500" spc="-37" baseline="-16666">
                          <a:latin typeface="Cambria Math"/>
                          <a:cs typeface="Cambria Math"/>
                        </a:rPr>
                        <a:t>2</a:t>
                      </a:r>
                      <a:endParaRPr sz="1500" baseline="-16666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0979" algn="r">
                        <a:lnSpc>
                          <a:spcPts val="1655"/>
                        </a:lnSpc>
                      </a:pPr>
                      <a:r>
                        <a:rPr sz="1400" spc="-50">
                          <a:latin typeface="Cambria Math"/>
                          <a:cs typeface="Cambria Math"/>
                        </a:rPr>
                        <a:t>𝑜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5"/>
                        </a:lnSpc>
                      </a:pPr>
                      <a:r>
                        <a:rPr sz="1400" spc="-50">
                          <a:latin typeface="Cambria Math"/>
                          <a:cs typeface="Cambria Math"/>
                        </a:rPr>
                        <a:t>𝑦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0</a:t>
                      </a: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400">
                        <a:latin typeface="Cambria Math"/>
                        <a:cs typeface="Cambria Math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1615" algn="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>
                          <a:latin typeface="Cambria Math"/>
                          <a:cs typeface="Cambria Math"/>
                        </a:rPr>
                        <a:t>1</a:t>
                      </a: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3554" y="2257479"/>
            <a:ext cx="2491676" cy="2769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85748" y="4323029"/>
            <a:ext cx="2546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>
                <a:latin typeface="Cambria Math"/>
                <a:cs typeface="Cambria Math"/>
              </a:rPr>
              <a:t>𝑤</a:t>
            </a:r>
            <a:r>
              <a:rPr sz="1500" baseline="-16666">
                <a:latin typeface="Cambria Math"/>
                <a:cs typeface="Cambria Math"/>
              </a:rPr>
              <a:t>1</a:t>
            </a:r>
            <a:r>
              <a:rPr sz="1500" spc="345" baseline="-16666">
                <a:latin typeface="Cambria Math"/>
                <a:cs typeface="Cambria Math"/>
              </a:rPr>
              <a:t> </a:t>
            </a:r>
            <a:r>
              <a:rPr sz="1400">
                <a:latin typeface="Cambria Math"/>
                <a:cs typeface="Cambria Math"/>
              </a:rPr>
              <a:t>=</a:t>
            </a:r>
            <a:r>
              <a:rPr sz="1400" spc="80">
                <a:latin typeface="Cambria Math"/>
                <a:cs typeface="Cambria Math"/>
              </a:rPr>
              <a:t> </a:t>
            </a:r>
            <a:r>
              <a:rPr sz="1400" spc="-10">
                <a:latin typeface="Cambria Math"/>
                <a:cs typeface="Cambria Math"/>
              </a:rPr>
              <a:t>0.55,</a:t>
            </a:r>
            <a:r>
              <a:rPr sz="1400" spc="-95">
                <a:latin typeface="Cambria Math"/>
                <a:cs typeface="Cambria Math"/>
              </a:rPr>
              <a:t> </a:t>
            </a:r>
            <a:r>
              <a:rPr sz="1400">
                <a:latin typeface="Cambria Math"/>
                <a:cs typeface="Cambria Math"/>
              </a:rPr>
              <a:t>𝑤</a:t>
            </a:r>
            <a:r>
              <a:rPr sz="1500" baseline="-16666">
                <a:latin typeface="Cambria Math"/>
                <a:cs typeface="Cambria Math"/>
              </a:rPr>
              <a:t>2</a:t>
            </a:r>
            <a:r>
              <a:rPr sz="1500" spc="345" baseline="-16666">
                <a:latin typeface="Cambria Math"/>
                <a:cs typeface="Cambria Math"/>
              </a:rPr>
              <a:t> </a:t>
            </a:r>
            <a:r>
              <a:rPr sz="1400">
                <a:latin typeface="Cambria Math"/>
                <a:cs typeface="Cambria Math"/>
              </a:rPr>
              <a:t>=</a:t>
            </a:r>
            <a:r>
              <a:rPr sz="1400" spc="80">
                <a:latin typeface="Cambria Math"/>
                <a:cs typeface="Cambria Math"/>
              </a:rPr>
              <a:t> </a:t>
            </a:r>
            <a:r>
              <a:rPr sz="1400" spc="-10">
                <a:latin typeface="Cambria Math"/>
                <a:cs typeface="Cambria Math"/>
              </a:rPr>
              <a:t>0.55,</a:t>
            </a:r>
            <a:r>
              <a:rPr sz="1400" spc="-90">
                <a:latin typeface="Cambria Math"/>
                <a:cs typeface="Cambria Math"/>
              </a:rPr>
              <a:t> </a:t>
            </a:r>
            <a:r>
              <a:rPr sz="1400">
                <a:latin typeface="Cambria Math"/>
                <a:cs typeface="Cambria Math"/>
              </a:rPr>
              <a:t>𝑏</a:t>
            </a:r>
            <a:r>
              <a:rPr sz="1400" spc="110">
                <a:latin typeface="Cambria Math"/>
                <a:cs typeface="Cambria Math"/>
              </a:rPr>
              <a:t> </a:t>
            </a:r>
            <a:r>
              <a:rPr sz="1400">
                <a:latin typeface="Cambria Math"/>
                <a:cs typeface="Cambria Math"/>
              </a:rPr>
              <a:t>=</a:t>
            </a:r>
            <a:r>
              <a:rPr sz="1400" spc="80">
                <a:latin typeface="Cambria Math"/>
                <a:cs typeface="Cambria Math"/>
              </a:rPr>
              <a:t> </a:t>
            </a:r>
            <a:r>
              <a:rPr sz="1400" spc="-20">
                <a:latin typeface="Cambria Math"/>
                <a:cs typeface="Cambria Math"/>
              </a:rPr>
              <a:t>−0.65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4527" y="2268365"/>
            <a:ext cx="1100295" cy="2852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101841" y="3394583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0" y="0"/>
                </a:moveTo>
                <a:lnTo>
                  <a:pt x="604392" y="8636"/>
                </a:lnTo>
                <a:lnTo>
                  <a:pt x="616678" y="13946"/>
                </a:lnTo>
                <a:lnTo>
                  <a:pt x="627237" y="21304"/>
                </a:lnTo>
                <a:lnTo>
                  <a:pt x="648628" y="55429"/>
                </a:lnTo>
                <a:lnTo>
                  <a:pt x="655701" y="104775"/>
                </a:lnTo>
                <a:lnTo>
                  <a:pt x="654915" y="123445"/>
                </a:lnTo>
                <a:lnTo>
                  <a:pt x="643128" y="169290"/>
                </a:lnTo>
                <a:lnTo>
                  <a:pt x="616821" y="197865"/>
                </a:lnTo>
                <a:lnTo>
                  <a:pt x="604774" y="203200"/>
                </a:lnTo>
                <a:lnTo>
                  <a:pt x="607440" y="211708"/>
                </a:lnTo>
                <a:lnTo>
                  <a:pt x="647910" y="187705"/>
                </a:lnTo>
                <a:lnTo>
                  <a:pt x="670639" y="143335"/>
                </a:lnTo>
                <a:lnTo>
                  <a:pt x="675005" y="105917"/>
                </a:lnTo>
                <a:lnTo>
                  <a:pt x="673909" y="86536"/>
                </a:lnTo>
                <a:lnTo>
                  <a:pt x="657479" y="37083"/>
                </a:lnTo>
                <a:lnTo>
                  <a:pt x="622778" y="5544"/>
                </a:lnTo>
                <a:lnTo>
                  <a:pt x="607440" y="0"/>
                </a:lnTo>
                <a:close/>
              </a:path>
              <a:path w="675004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1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7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0338" y="3670427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0" y="0"/>
                </a:moveTo>
                <a:lnTo>
                  <a:pt x="604392" y="8636"/>
                </a:lnTo>
                <a:lnTo>
                  <a:pt x="616678" y="13946"/>
                </a:lnTo>
                <a:lnTo>
                  <a:pt x="627237" y="21304"/>
                </a:lnTo>
                <a:lnTo>
                  <a:pt x="648628" y="55429"/>
                </a:lnTo>
                <a:lnTo>
                  <a:pt x="655701" y="104775"/>
                </a:lnTo>
                <a:lnTo>
                  <a:pt x="654915" y="123445"/>
                </a:lnTo>
                <a:lnTo>
                  <a:pt x="643128" y="169291"/>
                </a:lnTo>
                <a:lnTo>
                  <a:pt x="616821" y="197866"/>
                </a:lnTo>
                <a:lnTo>
                  <a:pt x="604773" y="203200"/>
                </a:lnTo>
                <a:lnTo>
                  <a:pt x="607440" y="211709"/>
                </a:lnTo>
                <a:lnTo>
                  <a:pt x="647910" y="187706"/>
                </a:lnTo>
                <a:lnTo>
                  <a:pt x="670639" y="143335"/>
                </a:lnTo>
                <a:lnTo>
                  <a:pt x="675005" y="105918"/>
                </a:lnTo>
                <a:lnTo>
                  <a:pt x="673909" y="86536"/>
                </a:lnTo>
                <a:lnTo>
                  <a:pt x="657479" y="37084"/>
                </a:lnTo>
                <a:lnTo>
                  <a:pt x="622778" y="5544"/>
                </a:lnTo>
                <a:lnTo>
                  <a:pt x="607440" y="0"/>
                </a:lnTo>
                <a:close/>
              </a:path>
              <a:path w="675004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4909" y="3944746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5"/>
                </a:lnTo>
                <a:lnTo>
                  <a:pt x="618202" y="13946"/>
                </a:lnTo>
                <a:lnTo>
                  <a:pt x="628761" y="21304"/>
                </a:lnTo>
                <a:lnTo>
                  <a:pt x="650152" y="55429"/>
                </a:lnTo>
                <a:lnTo>
                  <a:pt x="657224" y="104775"/>
                </a:lnTo>
                <a:lnTo>
                  <a:pt x="656439" y="123445"/>
                </a:lnTo>
                <a:lnTo>
                  <a:pt x="644651" y="169290"/>
                </a:lnTo>
                <a:lnTo>
                  <a:pt x="618345" y="197865"/>
                </a:lnTo>
                <a:lnTo>
                  <a:pt x="606297" y="203200"/>
                </a:lnTo>
                <a:lnTo>
                  <a:pt x="608964" y="211708"/>
                </a:lnTo>
                <a:lnTo>
                  <a:pt x="649434" y="187706"/>
                </a:lnTo>
                <a:lnTo>
                  <a:pt x="672163" y="143335"/>
                </a:lnTo>
                <a:lnTo>
                  <a:pt x="676529" y="105917"/>
                </a:lnTo>
                <a:lnTo>
                  <a:pt x="675433" y="86536"/>
                </a:lnTo>
                <a:lnTo>
                  <a:pt x="659003" y="37083"/>
                </a:lnTo>
                <a:lnTo>
                  <a:pt x="624302" y="5544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64559" y="3324605"/>
            <a:ext cx="3453129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 algn="ctr">
              <a:lnSpc>
                <a:spcPct val="100000"/>
              </a:lnSpc>
              <a:spcBef>
                <a:spcPts val="100"/>
              </a:spcBef>
              <a:tabLst>
                <a:tab pos="2657475" algn="l"/>
              </a:tabLst>
            </a:pPr>
            <a:r>
              <a:rPr sz="1800">
                <a:latin typeface="Cambria Math"/>
                <a:cs typeface="Cambria Math"/>
              </a:rPr>
              <a:t>𝑏</a:t>
            </a:r>
            <a:r>
              <a:rPr sz="1800" spc="65">
                <a:latin typeface="Cambria Math"/>
                <a:cs typeface="Cambria Math"/>
              </a:rPr>
              <a:t> 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12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𝑏</a:t>
            </a:r>
            <a:r>
              <a:rPr sz="1800" spc="44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+</a:t>
            </a:r>
            <a:r>
              <a:rPr sz="1800" spc="40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0.05</a:t>
            </a:r>
            <a:r>
              <a:rPr sz="1800" spc="35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50"/>
              </a:lnSpc>
              <a:spcBef>
                <a:spcPts val="30"/>
              </a:spcBef>
              <a:tabLst>
                <a:tab pos="527685" algn="l"/>
                <a:tab pos="1846580" algn="l"/>
                <a:tab pos="3042920" algn="l"/>
              </a:tabLst>
            </a:pPr>
            <a:r>
              <a:rPr sz="1800" spc="-50">
                <a:latin typeface="Malgun Gothic"/>
                <a:cs typeface="Malgun Gothic"/>
              </a:rPr>
              <a:t>①</a:t>
            </a:r>
            <a:r>
              <a:rPr sz="1800">
                <a:latin typeface="Malgun Gothic"/>
                <a:cs typeface="Malgun Gothic"/>
              </a:rPr>
              <a:t>	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1</a:t>
            </a:r>
            <a:r>
              <a:rPr sz="1950" spc="359" baseline="-14957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459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1</a:t>
            </a:r>
            <a:r>
              <a:rPr sz="1950" spc="187" baseline="-14957">
                <a:latin typeface="Cambria Math"/>
                <a:cs typeface="Cambria Math"/>
              </a:rPr>
              <a:t>  </a:t>
            </a:r>
            <a:r>
              <a:rPr sz="1800" spc="-50">
                <a:latin typeface="Cambria Math"/>
                <a:cs typeface="Cambria Math"/>
              </a:rPr>
              <a:t>+</a:t>
            </a:r>
            <a:r>
              <a:rPr sz="1800">
                <a:latin typeface="Cambria Math"/>
                <a:cs typeface="Cambria Math"/>
              </a:rPr>
              <a:t>	0.05</a:t>
            </a:r>
            <a:r>
              <a:rPr sz="1800" spc="34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1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 spc="-6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459740" algn="ctr">
              <a:lnSpc>
                <a:spcPts val="2150"/>
              </a:lnSpc>
              <a:tabLst>
                <a:tab pos="1788795" algn="l"/>
                <a:tab pos="2985135" algn="l"/>
              </a:tabLst>
            </a:pP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2</a:t>
            </a:r>
            <a:r>
              <a:rPr sz="1950" spc="382" baseline="-14957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484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2</a:t>
            </a:r>
            <a:r>
              <a:rPr sz="1950" spc="209" baseline="-14957">
                <a:latin typeface="Cambria Math"/>
                <a:cs typeface="Cambria Math"/>
              </a:rPr>
              <a:t>  </a:t>
            </a:r>
            <a:r>
              <a:rPr sz="1800" spc="-50">
                <a:latin typeface="Cambria Math"/>
                <a:cs typeface="Cambria Math"/>
              </a:rPr>
              <a:t>+</a:t>
            </a:r>
            <a:r>
              <a:rPr sz="1800">
                <a:latin typeface="Cambria Math"/>
                <a:cs typeface="Cambria Math"/>
              </a:rPr>
              <a:t>	0.05</a:t>
            </a:r>
            <a:r>
              <a:rPr sz="1800" spc="35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0 −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-1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01841" y="5023103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0" y="0"/>
                </a:moveTo>
                <a:lnTo>
                  <a:pt x="604392" y="8636"/>
                </a:lnTo>
                <a:lnTo>
                  <a:pt x="616678" y="13946"/>
                </a:lnTo>
                <a:lnTo>
                  <a:pt x="627237" y="21304"/>
                </a:lnTo>
                <a:lnTo>
                  <a:pt x="648628" y="55431"/>
                </a:lnTo>
                <a:lnTo>
                  <a:pt x="655701" y="104902"/>
                </a:lnTo>
                <a:lnTo>
                  <a:pt x="654915" y="123571"/>
                </a:lnTo>
                <a:lnTo>
                  <a:pt x="643128" y="169291"/>
                </a:lnTo>
                <a:lnTo>
                  <a:pt x="616821" y="197866"/>
                </a:lnTo>
                <a:lnTo>
                  <a:pt x="604774" y="203200"/>
                </a:lnTo>
                <a:lnTo>
                  <a:pt x="607440" y="211836"/>
                </a:lnTo>
                <a:lnTo>
                  <a:pt x="647910" y="187707"/>
                </a:lnTo>
                <a:lnTo>
                  <a:pt x="670639" y="143335"/>
                </a:lnTo>
                <a:lnTo>
                  <a:pt x="675005" y="105918"/>
                </a:lnTo>
                <a:lnTo>
                  <a:pt x="673909" y="86536"/>
                </a:lnTo>
                <a:lnTo>
                  <a:pt x="657479" y="37084"/>
                </a:lnTo>
                <a:lnTo>
                  <a:pt x="622778" y="5544"/>
                </a:lnTo>
                <a:lnTo>
                  <a:pt x="607440" y="0"/>
                </a:lnTo>
                <a:close/>
              </a:path>
              <a:path w="675004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35" y="206238"/>
                </a:lnTo>
                <a:lnTo>
                  <a:pt x="67563" y="211836"/>
                </a:lnTo>
                <a:lnTo>
                  <a:pt x="70231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4" y="104902"/>
                </a:lnTo>
                <a:lnTo>
                  <a:pt x="20089" y="86776"/>
                </a:lnTo>
                <a:lnTo>
                  <a:pt x="31877" y="42164"/>
                </a:lnTo>
                <a:lnTo>
                  <a:pt x="58291" y="13946"/>
                </a:lnTo>
                <a:lnTo>
                  <a:pt x="70485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60338" y="5298947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0" y="0"/>
                </a:moveTo>
                <a:lnTo>
                  <a:pt x="604392" y="8635"/>
                </a:lnTo>
                <a:lnTo>
                  <a:pt x="616678" y="13946"/>
                </a:lnTo>
                <a:lnTo>
                  <a:pt x="627237" y="21304"/>
                </a:lnTo>
                <a:lnTo>
                  <a:pt x="648628" y="55431"/>
                </a:lnTo>
                <a:lnTo>
                  <a:pt x="655701" y="104901"/>
                </a:lnTo>
                <a:lnTo>
                  <a:pt x="654915" y="123570"/>
                </a:lnTo>
                <a:lnTo>
                  <a:pt x="643128" y="169290"/>
                </a:lnTo>
                <a:lnTo>
                  <a:pt x="616821" y="197865"/>
                </a:lnTo>
                <a:lnTo>
                  <a:pt x="604773" y="203199"/>
                </a:lnTo>
                <a:lnTo>
                  <a:pt x="607440" y="211835"/>
                </a:lnTo>
                <a:lnTo>
                  <a:pt x="647910" y="187707"/>
                </a:lnTo>
                <a:lnTo>
                  <a:pt x="670639" y="143335"/>
                </a:lnTo>
                <a:lnTo>
                  <a:pt x="675005" y="105917"/>
                </a:lnTo>
                <a:lnTo>
                  <a:pt x="673909" y="86536"/>
                </a:lnTo>
                <a:lnTo>
                  <a:pt x="657479" y="37083"/>
                </a:lnTo>
                <a:lnTo>
                  <a:pt x="622778" y="5544"/>
                </a:lnTo>
                <a:lnTo>
                  <a:pt x="607440" y="0"/>
                </a:lnTo>
                <a:close/>
              </a:path>
              <a:path w="675004" h="212089">
                <a:moveTo>
                  <a:pt x="67563" y="0"/>
                </a:moveTo>
                <a:lnTo>
                  <a:pt x="27166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238"/>
                </a:lnTo>
                <a:lnTo>
                  <a:pt x="67563" y="211835"/>
                </a:lnTo>
                <a:lnTo>
                  <a:pt x="70231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3" y="104901"/>
                </a:lnTo>
                <a:lnTo>
                  <a:pt x="20089" y="86776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64909" y="5573267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5"/>
                </a:lnTo>
                <a:lnTo>
                  <a:pt x="618202" y="13947"/>
                </a:lnTo>
                <a:lnTo>
                  <a:pt x="628761" y="21309"/>
                </a:lnTo>
                <a:lnTo>
                  <a:pt x="650152" y="55439"/>
                </a:lnTo>
                <a:lnTo>
                  <a:pt x="657224" y="104838"/>
                </a:lnTo>
                <a:lnTo>
                  <a:pt x="656439" y="123516"/>
                </a:lnTo>
                <a:lnTo>
                  <a:pt x="644651" y="169252"/>
                </a:lnTo>
                <a:lnTo>
                  <a:pt x="618345" y="197833"/>
                </a:lnTo>
                <a:lnTo>
                  <a:pt x="606297" y="203174"/>
                </a:lnTo>
                <a:lnTo>
                  <a:pt x="608964" y="211772"/>
                </a:lnTo>
                <a:lnTo>
                  <a:pt x="649434" y="187740"/>
                </a:lnTo>
                <a:lnTo>
                  <a:pt x="672163" y="143362"/>
                </a:lnTo>
                <a:lnTo>
                  <a:pt x="676529" y="105956"/>
                </a:lnTo>
                <a:lnTo>
                  <a:pt x="675433" y="86546"/>
                </a:lnTo>
                <a:lnTo>
                  <a:pt x="659003" y="37147"/>
                </a:lnTo>
                <a:lnTo>
                  <a:pt x="624302" y="5541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166" y="24126"/>
                </a:lnTo>
                <a:lnTo>
                  <a:pt x="4381" y="68608"/>
                </a:lnTo>
                <a:lnTo>
                  <a:pt x="0" y="105956"/>
                </a:lnTo>
                <a:lnTo>
                  <a:pt x="1093" y="125408"/>
                </a:lnTo>
                <a:lnTo>
                  <a:pt x="17399" y="174777"/>
                </a:lnTo>
                <a:lnTo>
                  <a:pt x="52135" y="206238"/>
                </a:lnTo>
                <a:lnTo>
                  <a:pt x="67563" y="211772"/>
                </a:lnTo>
                <a:lnTo>
                  <a:pt x="70230" y="203174"/>
                </a:lnTo>
                <a:lnTo>
                  <a:pt x="58130" y="197833"/>
                </a:lnTo>
                <a:lnTo>
                  <a:pt x="47720" y="190399"/>
                </a:lnTo>
                <a:lnTo>
                  <a:pt x="26376" y="155725"/>
                </a:lnTo>
                <a:lnTo>
                  <a:pt x="19303" y="104838"/>
                </a:lnTo>
                <a:lnTo>
                  <a:pt x="20089" y="86776"/>
                </a:lnTo>
                <a:lnTo>
                  <a:pt x="31876" y="42163"/>
                </a:lnTo>
                <a:lnTo>
                  <a:pt x="58291" y="13947"/>
                </a:lnTo>
                <a:lnTo>
                  <a:pt x="70485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50079" y="5503875"/>
            <a:ext cx="294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67155" algn="l"/>
                <a:tab pos="2563495" algn="l"/>
              </a:tabLst>
            </a:pP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2</a:t>
            </a:r>
            <a:r>
              <a:rPr sz="1950" spc="382" baseline="-14957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49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2</a:t>
            </a:r>
            <a:r>
              <a:rPr sz="1950" spc="209" baseline="-14957">
                <a:latin typeface="Cambria Math"/>
                <a:cs typeface="Cambria Math"/>
              </a:rPr>
              <a:t>  </a:t>
            </a:r>
            <a:r>
              <a:rPr sz="1800" spc="-50">
                <a:latin typeface="Cambria Math"/>
                <a:cs typeface="Cambria Math"/>
              </a:rPr>
              <a:t>+</a:t>
            </a:r>
            <a:r>
              <a:rPr sz="1800">
                <a:latin typeface="Cambria Math"/>
                <a:cs typeface="Cambria Math"/>
              </a:rPr>
              <a:t>	0.05</a:t>
            </a:r>
            <a:r>
              <a:rPr sz="1800" spc="35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-1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76115" y="4953380"/>
            <a:ext cx="3423920" cy="578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5005">
              <a:lnSpc>
                <a:spcPct val="100000"/>
              </a:lnSpc>
              <a:spcBef>
                <a:spcPts val="100"/>
              </a:spcBef>
              <a:tabLst>
                <a:tab pos="2872740" algn="l"/>
              </a:tabLst>
            </a:pPr>
            <a:r>
              <a:rPr sz="1800">
                <a:latin typeface="Cambria Math"/>
                <a:cs typeface="Cambria Math"/>
              </a:rPr>
              <a:t>𝑏</a:t>
            </a:r>
            <a:r>
              <a:rPr sz="1800" spc="65">
                <a:latin typeface="Cambria Math"/>
                <a:cs typeface="Cambria Math"/>
              </a:rPr>
              <a:t> 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12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𝑏</a:t>
            </a:r>
            <a:r>
              <a:rPr sz="1800" spc="44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+</a:t>
            </a:r>
            <a:r>
              <a:rPr sz="1800" spc="40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0.05</a:t>
            </a:r>
            <a:r>
              <a:rPr sz="1800" spc="35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35"/>
              </a:spcBef>
              <a:tabLst>
                <a:tab pos="516255" algn="l"/>
                <a:tab pos="1834514" algn="l"/>
                <a:tab pos="3030855" algn="l"/>
              </a:tabLst>
            </a:pPr>
            <a:r>
              <a:rPr sz="1800" spc="-50">
                <a:latin typeface="Malgun Gothic"/>
                <a:cs typeface="Malgun Gothic"/>
              </a:rPr>
              <a:t>②</a:t>
            </a:r>
            <a:r>
              <a:rPr sz="1800">
                <a:latin typeface="Malgun Gothic"/>
                <a:cs typeface="Malgun Gothic"/>
              </a:rPr>
              <a:t>	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1</a:t>
            </a:r>
            <a:r>
              <a:rPr sz="1950" spc="352" baseline="-14957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←</a:t>
            </a:r>
            <a:r>
              <a:rPr sz="1800" spc="45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𝑤</a:t>
            </a:r>
            <a:r>
              <a:rPr sz="1950" baseline="-14957">
                <a:latin typeface="Cambria Math"/>
                <a:cs typeface="Cambria Math"/>
              </a:rPr>
              <a:t>1</a:t>
            </a:r>
            <a:r>
              <a:rPr sz="1950" spc="187" baseline="-14957">
                <a:latin typeface="Cambria Math"/>
                <a:cs typeface="Cambria Math"/>
              </a:rPr>
              <a:t>  </a:t>
            </a:r>
            <a:r>
              <a:rPr sz="1800" spc="-50">
                <a:latin typeface="Cambria Math"/>
                <a:cs typeface="Cambria Math"/>
              </a:rPr>
              <a:t>+</a:t>
            </a:r>
            <a:r>
              <a:rPr sz="1800">
                <a:latin typeface="Cambria Math"/>
                <a:cs typeface="Cambria Math"/>
              </a:rPr>
              <a:t>	0.05</a:t>
            </a:r>
            <a:r>
              <a:rPr sz="1800" spc="35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0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	×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 spc="-5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49433" y="3394583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1" y="0"/>
                </a:moveTo>
                <a:lnTo>
                  <a:pt x="604393" y="8636"/>
                </a:lnTo>
                <a:lnTo>
                  <a:pt x="616660" y="13946"/>
                </a:lnTo>
                <a:lnTo>
                  <a:pt x="627189" y="21304"/>
                </a:lnTo>
                <a:lnTo>
                  <a:pt x="648608" y="55429"/>
                </a:lnTo>
                <a:lnTo>
                  <a:pt x="655574" y="104775"/>
                </a:lnTo>
                <a:lnTo>
                  <a:pt x="654790" y="123445"/>
                </a:lnTo>
                <a:lnTo>
                  <a:pt x="643127" y="169290"/>
                </a:lnTo>
                <a:lnTo>
                  <a:pt x="616821" y="197865"/>
                </a:lnTo>
                <a:lnTo>
                  <a:pt x="604774" y="203200"/>
                </a:lnTo>
                <a:lnTo>
                  <a:pt x="607441" y="211708"/>
                </a:lnTo>
                <a:lnTo>
                  <a:pt x="647838" y="187705"/>
                </a:lnTo>
                <a:lnTo>
                  <a:pt x="670623" y="143335"/>
                </a:lnTo>
                <a:lnTo>
                  <a:pt x="675005" y="105917"/>
                </a:lnTo>
                <a:lnTo>
                  <a:pt x="673909" y="86536"/>
                </a:lnTo>
                <a:lnTo>
                  <a:pt x="657479" y="37083"/>
                </a:lnTo>
                <a:lnTo>
                  <a:pt x="622778" y="5544"/>
                </a:lnTo>
                <a:lnTo>
                  <a:pt x="607441" y="0"/>
                </a:lnTo>
                <a:close/>
              </a:path>
              <a:path w="675004" h="212089">
                <a:moveTo>
                  <a:pt x="67564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1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69018" y="3670427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6"/>
                </a:lnTo>
                <a:lnTo>
                  <a:pt x="618184" y="13946"/>
                </a:lnTo>
                <a:lnTo>
                  <a:pt x="628713" y="21304"/>
                </a:lnTo>
                <a:lnTo>
                  <a:pt x="650132" y="55429"/>
                </a:lnTo>
                <a:lnTo>
                  <a:pt x="657098" y="104775"/>
                </a:lnTo>
                <a:lnTo>
                  <a:pt x="656314" y="123445"/>
                </a:lnTo>
                <a:lnTo>
                  <a:pt x="644651" y="169291"/>
                </a:lnTo>
                <a:lnTo>
                  <a:pt x="618345" y="197866"/>
                </a:lnTo>
                <a:lnTo>
                  <a:pt x="606298" y="203200"/>
                </a:lnTo>
                <a:lnTo>
                  <a:pt x="608964" y="211709"/>
                </a:lnTo>
                <a:lnTo>
                  <a:pt x="649362" y="187706"/>
                </a:lnTo>
                <a:lnTo>
                  <a:pt x="672147" y="143335"/>
                </a:lnTo>
                <a:lnTo>
                  <a:pt x="676528" y="105918"/>
                </a:lnTo>
                <a:lnTo>
                  <a:pt x="675433" y="86536"/>
                </a:lnTo>
                <a:lnTo>
                  <a:pt x="659002" y="37084"/>
                </a:lnTo>
                <a:lnTo>
                  <a:pt x="624302" y="5544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0" y="203200"/>
                </a:lnTo>
                <a:lnTo>
                  <a:pt x="58130" y="197866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75114" y="3944746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5"/>
                </a:lnTo>
                <a:lnTo>
                  <a:pt x="618184" y="13946"/>
                </a:lnTo>
                <a:lnTo>
                  <a:pt x="628713" y="21304"/>
                </a:lnTo>
                <a:lnTo>
                  <a:pt x="650132" y="55429"/>
                </a:lnTo>
                <a:lnTo>
                  <a:pt x="657097" y="104775"/>
                </a:lnTo>
                <a:lnTo>
                  <a:pt x="656314" y="123445"/>
                </a:lnTo>
                <a:lnTo>
                  <a:pt x="644651" y="169290"/>
                </a:lnTo>
                <a:lnTo>
                  <a:pt x="618345" y="197865"/>
                </a:lnTo>
                <a:lnTo>
                  <a:pt x="606297" y="203200"/>
                </a:lnTo>
                <a:lnTo>
                  <a:pt x="608964" y="211708"/>
                </a:lnTo>
                <a:lnTo>
                  <a:pt x="649362" y="187706"/>
                </a:lnTo>
                <a:lnTo>
                  <a:pt x="672147" y="143335"/>
                </a:lnTo>
                <a:lnTo>
                  <a:pt x="676528" y="105917"/>
                </a:lnTo>
                <a:lnTo>
                  <a:pt x="675433" y="86536"/>
                </a:lnTo>
                <a:lnTo>
                  <a:pt x="659002" y="37083"/>
                </a:lnTo>
                <a:lnTo>
                  <a:pt x="624302" y="5544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692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74431" y="3324605"/>
            <a:ext cx="408622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  <a:tabLst>
                <a:tab pos="2922270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𝑏</a:t>
            </a:r>
            <a:r>
              <a:rPr sz="1800" spc="65">
                <a:solidFill>
                  <a:srgbClr val="0C2FFF"/>
                </a:solidFill>
                <a:latin typeface="Cambria Math"/>
                <a:cs typeface="Cambria Math"/>
              </a:rPr>
              <a:t> 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12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−0.65</a:t>
            </a:r>
            <a:r>
              <a:rPr sz="1800" spc="4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 spc="4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0.05</a:t>
            </a:r>
            <a:r>
              <a:rPr sz="1800" spc="35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-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=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20">
                <a:solidFill>
                  <a:srgbClr val="0C2FFF"/>
                </a:solidFill>
                <a:latin typeface="Cambria Math"/>
                <a:cs typeface="Cambria Math"/>
              </a:rPr>
              <a:t>−0.7</a:t>
            </a:r>
            <a:endParaRPr sz="1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0"/>
              </a:spcBef>
              <a:tabLst>
                <a:tab pos="1447165" algn="l"/>
                <a:tab pos="2643505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𝑤</a:t>
            </a:r>
            <a:r>
              <a:rPr sz="1950" baseline="-14957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950" spc="367" baseline="-14957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9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0.55</a:t>
            </a:r>
            <a:r>
              <a:rPr sz="1800" spc="-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0.05</a:t>
            </a:r>
            <a:r>
              <a:rPr sz="1800" spc="33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1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=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20">
                <a:solidFill>
                  <a:srgbClr val="0C2FFF"/>
                </a:solidFill>
                <a:latin typeface="Malgun Gothic"/>
                <a:cs typeface="Malgun Gothic"/>
              </a:rPr>
              <a:t>0.55</a:t>
            </a:r>
            <a:endParaRPr sz="1800">
              <a:latin typeface="Malgun Gothic"/>
              <a:cs typeface="Malgun Gothic"/>
            </a:endParaRPr>
          </a:p>
          <a:p>
            <a:pPr marL="63500">
              <a:lnSpc>
                <a:spcPct val="100000"/>
              </a:lnSpc>
              <a:tabLst>
                <a:tab pos="1452880" algn="l"/>
                <a:tab pos="2649855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𝑤</a:t>
            </a:r>
            <a:r>
              <a:rPr sz="1950" baseline="-14957">
                <a:solidFill>
                  <a:srgbClr val="0C2FFF"/>
                </a:solidFill>
                <a:latin typeface="Cambria Math"/>
                <a:cs typeface="Cambria Math"/>
              </a:rPr>
              <a:t>2</a:t>
            </a:r>
            <a:r>
              <a:rPr sz="1950" spc="390" baseline="-14957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10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0.55</a:t>
            </a:r>
            <a:r>
              <a:rPr sz="1800" spc="-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0.05</a:t>
            </a:r>
            <a:r>
              <a:rPr sz="1800" spc="35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-1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 spc="24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Malgun Gothic"/>
                <a:cs typeface="Malgun Gothic"/>
              </a:rPr>
              <a:t>= </a:t>
            </a:r>
            <a:r>
              <a:rPr sz="1800" spc="-25">
                <a:solidFill>
                  <a:srgbClr val="0C2FFF"/>
                </a:solidFill>
                <a:latin typeface="Malgun Gothic"/>
                <a:cs typeface="Malgun Gothic"/>
              </a:rPr>
              <a:t>0.5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30321" y="5288991"/>
            <a:ext cx="254000" cy="70485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>
                <a:latin typeface="Malgun Gothic"/>
                <a:cs typeface="Malgun Gothic"/>
              </a:rPr>
              <a:t>①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00">
                <a:latin typeface="Malgun Gothic"/>
                <a:cs typeface="Malgun Gothic"/>
              </a:rPr>
              <a:t>②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949433" y="4960365"/>
            <a:ext cx="675005" cy="212090"/>
          </a:xfrm>
          <a:custGeom>
            <a:avLst/>
            <a:gdLst/>
            <a:ahLst/>
            <a:cxnLst/>
            <a:rect l="l" t="t" r="r" b="b"/>
            <a:pathLst>
              <a:path w="675004" h="212089">
                <a:moveTo>
                  <a:pt x="607441" y="0"/>
                </a:moveTo>
                <a:lnTo>
                  <a:pt x="604393" y="8635"/>
                </a:lnTo>
                <a:lnTo>
                  <a:pt x="616660" y="13946"/>
                </a:lnTo>
                <a:lnTo>
                  <a:pt x="627189" y="21304"/>
                </a:lnTo>
                <a:lnTo>
                  <a:pt x="648608" y="55429"/>
                </a:lnTo>
                <a:lnTo>
                  <a:pt x="655574" y="104774"/>
                </a:lnTo>
                <a:lnTo>
                  <a:pt x="654790" y="123517"/>
                </a:lnTo>
                <a:lnTo>
                  <a:pt x="643127" y="169290"/>
                </a:lnTo>
                <a:lnTo>
                  <a:pt x="616821" y="197865"/>
                </a:lnTo>
                <a:lnTo>
                  <a:pt x="604774" y="203199"/>
                </a:lnTo>
                <a:lnTo>
                  <a:pt x="607441" y="211708"/>
                </a:lnTo>
                <a:lnTo>
                  <a:pt x="647838" y="187705"/>
                </a:lnTo>
                <a:lnTo>
                  <a:pt x="670560" y="143335"/>
                </a:lnTo>
                <a:lnTo>
                  <a:pt x="674877" y="105917"/>
                </a:lnTo>
                <a:lnTo>
                  <a:pt x="673802" y="86536"/>
                </a:lnTo>
                <a:lnTo>
                  <a:pt x="657479" y="37083"/>
                </a:lnTo>
                <a:lnTo>
                  <a:pt x="622778" y="5544"/>
                </a:lnTo>
                <a:lnTo>
                  <a:pt x="607441" y="0"/>
                </a:lnTo>
                <a:close/>
              </a:path>
              <a:path w="675004" h="212089">
                <a:moveTo>
                  <a:pt x="67564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1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3"/>
                </a:lnTo>
                <a:lnTo>
                  <a:pt x="19304" y="104774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5"/>
                </a:lnTo>
                <a:lnTo>
                  <a:pt x="67564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69018" y="5236209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5"/>
                </a:lnTo>
                <a:lnTo>
                  <a:pt x="618184" y="13946"/>
                </a:lnTo>
                <a:lnTo>
                  <a:pt x="628713" y="21304"/>
                </a:lnTo>
                <a:lnTo>
                  <a:pt x="650132" y="55429"/>
                </a:lnTo>
                <a:lnTo>
                  <a:pt x="657098" y="104774"/>
                </a:lnTo>
                <a:lnTo>
                  <a:pt x="656314" y="123517"/>
                </a:lnTo>
                <a:lnTo>
                  <a:pt x="644651" y="169290"/>
                </a:lnTo>
                <a:lnTo>
                  <a:pt x="618345" y="197865"/>
                </a:lnTo>
                <a:lnTo>
                  <a:pt x="606298" y="203199"/>
                </a:lnTo>
                <a:lnTo>
                  <a:pt x="608964" y="211708"/>
                </a:lnTo>
                <a:lnTo>
                  <a:pt x="649362" y="187705"/>
                </a:lnTo>
                <a:lnTo>
                  <a:pt x="672083" y="143335"/>
                </a:lnTo>
                <a:lnTo>
                  <a:pt x="676401" y="105917"/>
                </a:lnTo>
                <a:lnTo>
                  <a:pt x="675326" y="86536"/>
                </a:lnTo>
                <a:lnTo>
                  <a:pt x="659002" y="37083"/>
                </a:lnTo>
                <a:lnTo>
                  <a:pt x="624302" y="5544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094" y="24110"/>
                </a:lnTo>
                <a:lnTo>
                  <a:pt x="4365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3" y="211708"/>
                </a:lnTo>
                <a:lnTo>
                  <a:pt x="70230" y="203199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3"/>
                </a:lnTo>
                <a:lnTo>
                  <a:pt x="19303" y="104774"/>
                </a:lnTo>
                <a:lnTo>
                  <a:pt x="20089" y="86723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4" y="8635"/>
                </a:lnTo>
                <a:lnTo>
                  <a:pt x="67563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75114" y="5510529"/>
            <a:ext cx="676910" cy="212090"/>
          </a:xfrm>
          <a:custGeom>
            <a:avLst/>
            <a:gdLst/>
            <a:ahLst/>
            <a:cxnLst/>
            <a:rect l="l" t="t" r="r" b="b"/>
            <a:pathLst>
              <a:path w="676909" h="212089">
                <a:moveTo>
                  <a:pt x="608964" y="0"/>
                </a:moveTo>
                <a:lnTo>
                  <a:pt x="605916" y="8636"/>
                </a:lnTo>
                <a:lnTo>
                  <a:pt x="618184" y="13946"/>
                </a:lnTo>
                <a:lnTo>
                  <a:pt x="628713" y="21304"/>
                </a:lnTo>
                <a:lnTo>
                  <a:pt x="650132" y="55437"/>
                </a:lnTo>
                <a:lnTo>
                  <a:pt x="657097" y="104838"/>
                </a:lnTo>
                <a:lnTo>
                  <a:pt x="656314" y="123509"/>
                </a:lnTo>
                <a:lnTo>
                  <a:pt x="644651" y="169240"/>
                </a:lnTo>
                <a:lnTo>
                  <a:pt x="618345" y="197825"/>
                </a:lnTo>
                <a:lnTo>
                  <a:pt x="606297" y="203174"/>
                </a:lnTo>
                <a:lnTo>
                  <a:pt x="608964" y="211759"/>
                </a:lnTo>
                <a:lnTo>
                  <a:pt x="649362" y="187728"/>
                </a:lnTo>
                <a:lnTo>
                  <a:pt x="672083" y="143354"/>
                </a:lnTo>
                <a:lnTo>
                  <a:pt x="676401" y="105943"/>
                </a:lnTo>
                <a:lnTo>
                  <a:pt x="675326" y="86531"/>
                </a:lnTo>
                <a:lnTo>
                  <a:pt x="659002" y="37084"/>
                </a:lnTo>
                <a:lnTo>
                  <a:pt x="624302" y="5544"/>
                </a:lnTo>
                <a:lnTo>
                  <a:pt x="608964" y="0"/>
                </a:lnTo>
                <a:close/>
              </a:path>
              <a:path w="676909" h="212089">
                <a:moveTo>
                  <a:pt x="67563" y="0"/>
                </a:moveTo>
                <a:lnTo>
                  <a:pt x="27094" y="24110"/>
                </a:lnTo>
                <a:lnTo>
                  <a:pt x="4365" y="68584"/>
                </a:lnTo>
                <a:lnTo>
                  <a:pt x="0" y="105943"/>
                </a:lnTo>
                <a:lnTo>
                  <a:pt x="1093" y="125397"/>
                </a:lnTo>
                <a:lnTo>
                  <a:pt x="17399" y="174764"/>
                </a:lnTo>
                <a:lnTo>
                  <a:pt x="52135" y="206225"/>
                </a:lnTo>
                <a:lnTo>
                  <a:pt x="67563" y="211759"/>
                </a:lnTo>
                <a:lnTo>
                  <a:pt x="70230" y="203174"/>
                </a:lnTo>
                <a:lnTo>
                  <a:pt x="58130" y="197825"/>
                </a:lnTo>
                <a:lnTo>
                  <a:pt x="47720" y="190388"/>
                </a:lnTo>
                <a:lnTo>
                  <a:pt x="26376" y="155712"/>
                </a:lnTo>
                <a:lnTo>
                  <a:pt x="19303" y="104838"/>
                </a:lnTo>
                <a:lnTo>
                  <a:pt x="20089" y="86771"/>
                </a:lnTo>
                <a:lnTo>
                  <a:pt x="31876" y="42164"/>
                </a:lnTo>
                <a:lnTo>
                  <a:pt x="58291" y="13946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C2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774431" y="4890642"/>
            <a:ext cx="408622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  <a:tabLst>
                <a:tab pos="2922270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𝑏</a:t>
            </a:r>
            <a:r>
              <a:rPr sz="1800" spc="65">
                <a:solidFill>
                  <a:srgbClr val="0C2FFF"/>
                </a:solidFill>
                <a:latin typeface="Cambria Math"/>
                <a:cs typeface="Cambria Math"/>
              </a:rPr>
              <a:t> 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12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−0.65</a:t>
            </a:r>
            <a:r>
              <a:rPr sz="1800" spc="4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 spc="4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0.05</a:t>
            </a:r>
            <a:r>
              <a:rPr sz="1800" spc="35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-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=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20">
                <a:solidFill>
                  <a:srgbClr val="0C2FFF"/>
                </a:solidFill>
                <a:latin typeface="Cambria Math"/>
                <a:cs typeface="Cambria Math"/>
              </a:rPr>
              <a:t>−0.7</a:t>
            </a:r>
            <a:endParaRPr sz="18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0"/>
              </a:spcBef>
              <a:tabLst>
                <a:tab pos="1447165" algn="l"/>
                <a:tab pos="2643505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𝑤</a:t>
            </a:r>
            <a:r>
              <a:rPr sz="1950" baseline="-14957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950" spc="359" baseline="-14957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8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0.55</a:t>
            </a:r>
            <a:r>
              <a:rPr sz="1800" spc="-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0.05</a:t>
            </a:r>
            <a:r>
              <a:rPr sz="1800" spc="34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=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25">
                <a:solidFill>
                  <a:srgbClr val="0C2FFF"/>
                </a:solidFill>
                <a:latin typeface="Malgun Gothic"/>
                <a:cs typeface="Malgun Gothic"/>
              </a:rPr>
              <a:t>0.5</a:t>
            </a:r>
            <a:endParaRPr sz="1800">
              <a:latin typeface="Malgun Gothic"/>
              <a:cs typeface="Malgun Gothic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  <a:tabLst>
                <a:tab pos="1452880" algn="l"/>
                <a:tab pos="2649855" algn="l"/>
              </a:tabLst>
            </a:pP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𝑤</a:t>
            </a:r>
            <a:r>
              <a:rPr sz="1950" baseline="-14957">
                <a:solidFill>
                  <a:srgbClr val="0C2FFF"/>
                </a:solidFill>
                <a:latin typeface="Cambria Math"/>
                <a:cs typeface="Cambria Math"/>
              </a:rPr>
              <a:t>2</a:t>
            </a:r>
            <a:r>
              <a:rPr sz="1950" spc="397" baseline="-14957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←</a:t>
            </a:r>
            <a:r>
              <a:rPr sz="1800" spc="10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0.55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+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0.05</a:t>
            </a:r>
            <a:r>
              <a:rPr sz="1800" spc="35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−</a:t>
            </a:r>
            <a:r>
              <a:rPr sz="1800" spc="10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 spc="-50">
                <a:solidFill>
                  <a:srgbClr val="0C2FFF"/>
                </a:solidFill>
                <a:latin typeface="Cambria Math"/>
                <a:cs typeface="Cambria Math"/>
              </a:rPr>
              <a:t>1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	×</a:t>
            </a:r>
            <a:r>
              <a:rPr sz="1800" spc="-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Cambria Math"/>
                <a:cs typeface="Cambria Math"/>
              </a:rPr>
              <a:t>0</a:t>
            </a:r>
            <a:r>
              <a:rPr sz="1800" spc="245">
                <a:solidFill>
                  <a:srgbClr val="0C2FFF"/>
                </a:solidFill>
                <a:latin typeface="Cambria Math"/>
                <a:cs typeface="Cambria Math"/>
              </a:rPr>
              <a:t> </a:t>
            </a:r>
            <a:r>
              <a:rPr sz="1800">
                <a:solidFill>
                  <a:srgbClr val="0C2FFF"/>
                </a:solidFill>
                <a:latin typeface="Malgun Gothic"/>
                <a:cs typeface="Malgun Gothic"/>
              </a:rPr>
              <a:t>= </a:t>
            </a:r>
            <a:r>
              <a:rPr sz="1800" spc="-20">
                <a:solidFill>
                  <a:srgbClr val="0C2FFF"/>
                </a:solidFill>
                <a:latin typeface="Malgun Gothic"/>
                <a:cs typeface="Malgun Gothic"/>
              </a:rPr>
              <a:t>0.55</a:t>
            </a:r>
            <a:endParaRPr sz="18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083713"/>
            <a:ext cx="105156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5519" algn="l"/>
                <a:tab pos="1437005" algn="l"/>
              </a:tabLst>
            </a:pPr>
            <a:r>
              <a:rPr sz="4400" spc="175">
                <a:solidFill>
                  <a:srgbClr val="252525"/>
                </a:solidFill>
              </a:rPr>
              <a:t>02</a:t>
            </a:r>
            <a:r>
              <a:rPr sz="4400">
                <a:solidFill>
                  <a:srgbClr val="252525"/>
                </a:solidFill>
              </a:rPr>
              <a:t>	</a:t>
            </a:r>
            <a:r>
              <a:rPr sz="4400" spc="25">
                <a:solidFill>
                  <a:srgbClr val="252525"/>
                </a:solidFill>
              </a:rPr>
              <a:t>|</a:t>
            </a:r>
            <a:r>
              <a:rPr sz="4400">
                <a:solidFill>
                  <a:srgbClr val="252525"/>
                </a:solidFill>
              </a:rPr>
              <a:t>	</a:t>
            </a:r>
            <a:r>
              <a:rPr lang="en-US" sz="4400">
                <a:solidFill>
                  <a:srgbClr val="252525"/>
                </a:solidFill>
              </a:rPr>
              <a:t>Feedforward &amp; </a:t>
            </a:r>
            <a:r>
              <a:rPr sz="4400" spc="70">
                <a:solidFill>
                  <a:srgbClr val="252525"/>
                </a:solidFill>
              </a:rPr>
              <a:t>Backpropagation</a:t>
            </a:r>
            <a:endParaRPr sz="4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5227" y="0"/>
              <a:ext cx="9986772" cy="1129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/>
              <a:t>순전파(Feedforward)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03966" y="2886151"/>
            <a:ext cx="5006975" cy="2623820"/>
            <a:chOff x="1203966" y="2886151"/>
            <a:chExt cx="5006975" cy="2623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966" y="2886151"/>
              <a:ext cx="5006434" cy="26234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2522" y="3556253"/>
              <a:ext cx="495300" cy="530860"/>
            </a:xfrm>
            <a:custGeom>
              <a:avLst/>
              <a:gdLst/>
              <a:ahLst/>
              <a:cxnLst/>
              <a:rect l="l" t="t" r="r" b="b"/>
              <a:pathLst>
                <a:path w="495300" h="530860">
                  <a:moveTo>
                    <a:pt x="0" y="530352"/>
                  </a:moveTo>
                  <a:lnTo>
                    <a:pt x="495300" y="530352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530352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15262" y="3807713"/>
              <a:ext cx="1006475" cy="1212215"/>
            </a:xfrm>
            <a:custGeom>
              <a:avLst/>
              <a:gdLst/>
              <a:ahLst/>
              <a:cxnLst/>
              <a:rect l="l" t="t" r="r" b="b"/>
              <a:pathLst>
                <a:path w="1006475" h="1212214">
                  <a:moveTo>
                    <a:pt x="15239" y="0"/>
                  </a:moveTo>
                  <a:lnTo>
                    <a:pt x="1005967" y="0"/>
                  </a:lnTo>
                </a:path>
                <a:path w="1006475" h="1212214">
                  <a:moveTo>
                    <a:pt x="0" y="1211961"/>
                  </a:moveTo>
                  <a:lnTo>
                    <a:pt x="1005967" y="13716"/>
                  </a:lnTo>
                </a:path>
              </a:pathLst>
            </a:custGeom>
            <a:ln w="289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26680" y="3023616"/>
            <a:ext cx="3220720" cy="614680"/>
            <a:chOff x="7726680" y="3023616"/>
            <a:chExt cx="3220720" cy="6146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5542" y="3138693"/>
              <a:ext cx="2995827" cy="3794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45730" y="3042666"/>
              <a:ext cx="3182620" cy="576580"/>
            </a:xfrm>
            <a:custGeom>
              <a:avLst/>
              <a:gdLst/>
              <a:ahLst/>
              <a:cxnLst/>
              <a:rect l="l" t="t" r="r" b="b"/>
              <a:pathLst>
                <a:path w="3182620" h="576579">
                  <a:moveTo>
                    <a:pt x="0" y="576072"/>
                  </a:moveTo>
                  <a:lnTo>
                    <a:pt x="3182112" y="576072"/>
                  </a:lnTo>
                  <a:lnTo>
                    <a:pt x="3182112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84190" y="3803903"/>
            <a:ext cx="1681330" cy="3718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84755" y="4472101"/>
            <a:ext cx="3090864" cy="3943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76793" y="5189358"/>
            <a:ext cx="1744217" cy="3890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98458" y="1995830"/>
            <a:ext cx="1532296" cy="49804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4315" y="2893771"/>
            <a:ext cx="4984750" cy="2623820"/>
            <a:chOff x="1254315" y="2893771"/>
            <a:chExt cx="4984750" cy="262382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315" y="2893771"/>
              <a:ext cx="4984428" cy="26234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79469" y="3562350"/>
              <a:ext cx="494030" cy="532130"/>
            </a:xfrm>
            <a:custGeom>
              <a:avLst/>
              <a:gdLst/>
              <a:ahLst/>
              <a:cxnLst/>
              <a:rect l="l" t="t" r="r" b="b"/>
              <a:pathLst>
                <a:path w="494029" h="532129">
                  <a:moveTo>
                    <a:pt x="0" y="531876"/>
                  </a:moveTo>
                  <a:lnTo>
                    <a:pt x="493775" y="531876"/>
                  </a:lnTo>
                  <a:lnTo>
                    <a:pt x="493775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7153" y="3806190"/>
              <a:ext cx="326390" cy="0"/>
            </a:xfrm>
            <a:custGeom>
              <a:avLst/>
              <a:gdLst/>
              <a:ahLst/>
              <a:cxnLst/>
              <a:rect l="l" t="t" r="r" b="b"/>
              <a:pathLst>
                <a:path w="326389">
                  <a:moveTo>
                    <a:pt x="0" y="0"/>
                  </a:moveTo>
                  <a:lnTo>
                    <a:pt x="326135" y="0"/>
                  </a:lnTo>
                </a:path>
              </a:pathLst>
            </a:custGeom>
            <a:ln w="28956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8438" y="3220709"/>
            <a:ext cx="2939535" cy="3693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16819" y="3867150"/>
            <a:ext cx="1650514" cy="3611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18119" y="4516145"/>
            <a:ext cx="3032759" cy="3829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09511" y="5213188"/>
            <a:ext cx="1711773" cy="37822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681721" y="3766565"/>
            <a:ext cx="1905000" cy="561340"/>
          </a:xfrm>
          <a:custGeom>
            <a:avLst/>
            <a:gdLst/>
            <a:ahLst/>
            <a:cxnLst/>
            <a:rect l="l" t="t" r="r" b="b"/>
            <a:pathLst>
              <a:path w="1905000" h="561339">
                <a:moveTo>
                  <a:pt x="0" y="560831"/>
                </a:moveTo>
                <a:lnTo>
                  <a:pt x="1905000" y="560831"/>
                </a:lnTo>
                <a:lnTo>
                  <a:pt x="1905000" y="0"/>
                </a:lnTo>
                <a:lnTo>
                  <a:pt x="0" y="0"/>
                </a:lnTo>
                <a:lnTo>
                  <a:pt x="0" y="560831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15922" y="2109567"/>
            <a:ext cx="1503895" cy="48392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/>
              <a:t>순전파(Feedforward)</a:t>
            </a:r>
          </a:p>
        </p:txBody>
      </p:sp>
      <p:sp>
        <p:nvSpPr>
          <p:cNvPr id="14" name="object 14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00" y="3103245"/>
            <a:ext cx="145694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5519" algn="l"/>
              </a:tabLst>
            </a:pPr>
            <a:r>
              <a:rPr sz="4400" b="1" spc="175">
                <a:solidFill>
                  <a:srgbClr val="252525"/>
                </a:solidFill>
                <a:latin typeface="NanumSquare_ac" panose="020B0600000101010101" pitchFamily="34" charset="-127"/>
                <a:cs typeface="Adobe Gothic Std B"/>
              </a:rPr>
              <a:t>01</a:t>
            </a:r>
            <a:r>
              <a:rPr sz="4400" b="1">
                <a:solidFill>
                  <a:srgbClr val="252525"/>
                </a:solidFill>
                <a:latin typeface="NanumSquare_ac" panose="020B0600000101010101" pitchFamily="34" charset="-127"/>
                <a:cs typeface="Adobe Gothic Std B"/>
              </a:rPr>
              <a:t>	</a:t>
            </a:r>
            <a:r>
              <a:rPr lang="ko-KR" altLang="en-US" sz="4400" b="1" spc="25">
                <a:solidFill>
                  <a:srgbClr val="252525"/>
                </a:solidFill>
                <a:latin typeface="NanumSquare_ac" panose="020B0600000101010101" pitchFamily="34" charset="-127"/>
                <a:cs typeface="Adobe Gothic Std B"/>
              </a:rPr>
              <a:t> </a:t>
            </a:r>
            <a:r>
              <a:rPr lang="en-US" altLang="ko-KR" sz="4400" b="1" spc="25">
                <a:solidFill>
                  <a:srgbClr val="252525"/>
                </a:solidFill>
                <a:latin typeface="NanumSquare_ac" panose="020B0600000101010101" pitchFamily="34" charset="-127"/>
                <a:cs typeface="Adobe Gothic Std B"/>
              </a:rPr>
              <a:t>|</a:t>
            </a:r>
            <a:endParaRPr sz="44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3285616"/>
            <a:ext cx="3021330" cy="5228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11953" y="2900758"/>
            <a:ext cx="5012055" cy="2679700"/>
            <a:chOff x="1211953" y="2900758"/>
            <a:chExt cx="5012055" cy="26797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953" y="2900758"/>
              <a:ext cx="5011936" cy="2679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5913" y="3592830"/>
              <a:ext cx="495300" cy="542925"/>
            </a:xfrm>
            <a:custGeom>
              <a:avLst/>
              <a:gdLst/>
              <a:ahLst/>
              <a:cxnLst/>
              <a:rect l="l" t="t" r="r" b="b"/>
              <a:pathLst>
                <a:path w="495300" h="542925">
                  <a:moveTo>
                    <a:pt x="0" y="542544"/>
                  </a:moveTo>
                  <a:lnTo>
                    <a:pt x="495300" y="542544"/>
                  </a:lnTo>
                  <a:lnTo>
                    <a:pt x="495300" y="0"/>
                  </a:lnTo>
                  <a:lnTo>
                    <a:pt x="0" y="0"/>
                  </a:lnTo>
                  <a:lnTo>
                    <a:pt x="0" y="542544"/>
                  </a:lnTo>
                  <a:close/>
                </a:path>
              </a:pathLst>
            </a:custGeom>
            <a:ln w="38100">
              <a:solidFill>
                <a:srgbClr val="00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07713" y="3848862"/>
              <a:ext cx="900430" cy="0"/>
            </a:xfrm>
            <a:custGeom>
              <a:avLst/>
              <a:gdLst/>
              <a:ahLst/>
              <a:cxnLst/>
              <a:rect l="l" t="t" r="r" b="b"/>
              <a:pathLst>
                <a:path w="900429">
                  <a:moveTo>
                    <a:pt x="0" y="0"/>
                  </a:moveTo>
                  <a:lnTo>
                    <a:pt x="900049" y="0"/>
                  </a:lnTo>
                </a:path>
              </a:pathLst>
            </a:custGeom>
            <a:ln w="28956">
              <a:solidFill>
                <a:srgbClr val="00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07713" y="3841242"/>
              <a:ext cx="900430" cy="1256665"/>
            </a:xfrm>
            <a:custGeom>
              <a:avLst/>
              <a:gdLst/>
              <a:ahLst/>
              <a:cxnLst/>
              <a:rect l="l" t="t" r="r" b="b"/>
              <a:pathLst>
                <a:path w="900429" h="1256664">
                  <a:moveTo>
                    <a:pt x="0" y="1256156"/>
                  </a:moveTo>
                  <a:lnTo>
                    <a:pt x="900049" y="0"/>
                  </a:lnTo>
                </a:path>
              </a:pathLst>
            </a:custGeom>
            <a:ln w="38100">
              <a:solidFill>
                <a:srgbClr val="00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/>
              <a:t>순전파(Feedforward)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3569" y="3114838"/>
            <a:ext cx="2907956" cy="3646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01805" y="3753611"/>
            <a:ext cx="1633257" cy="35661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844028" y="4283964"/>
            <a:ext cx="3127375" cy="593090"/>
            <a:chOff x="7844028" y="4283964"/>
            <a:chExt cx="3127375" cy="59309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514" y="4394415"/>
              <a:ext cx="3000164" cy="3781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63078" y="4303014"/>
              <a:ext cx="3089275" cy="554990"/>
            </a:xfrm>
            <a:custGeom>
              <a:avLst/>
              <a:gdLst/>
              <a:ahLst/>
              <a:cxnLst/>
              <a:rect l="l" t="t" r="r" b="b"/>
              <a:pathLst>
                <a:path w="3089275" h="554989">
                  <a:moveTo>
                    <a:pt x="0" y="554736"/>
                  </a:moveTo>
                  <a:lnTo>
                    <a:pt x="3089148" y="554736"/>
                  </a:lnTo>
                  <a:lnTo>
                    <a:pt x="3089148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38100">
              <a:solidFill>
                <a:srgbClr val="00FF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94546" y="5082263"/>
            <a:ext cx="1693604" cy="3740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81311" y="2160094"/>
            <a:ext cx="1486313" cy="47888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5227" y="0"/>
              <a:ext cx="9986772" cy="1129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/>
              <a:t>순전파(Feedforward)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188713" y="2891778"/>
            <a:ext cx="4937760" cy="2703830"/>
            <a:chOff x="1188713" y="2891778"/>
            <a:chExt cx="4937760" cy="27038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3" y="2891778"/>
              <a:ext cx="4937665" cy="2703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07101" y="3597402"/>
              <a:ext cx="744220" cy="547370"/>
            </a:xfrm>
            <a:custGeom>
              <a:avLst/>
              <a:gdLst/>
              <a:ahLst/>
              <a:cxnLst/>
              <a:rect l="l" t="t" r="r" b="b"/>
              <a:pathLst>
                <a:path w="744220" h="547370">
                  <a:moveTo>
                    <a:pt x="256032" y="547116"/>
                  </a:moveTo>
                  <a:lnTo>
                    <a:pt x="743712" y="547116"/>
                  </a:lnTo>
                  <a:lnTo>
                    <a:pt x="743712" y="0"/>
                  </a:lnTo>
                  <a:lnTo>
                    <a:pt x="256032" y="0"/>
                  </a:lnTo>
                  <a:lnTo>
                    <a:pt x="256032" y="547116"/>
                  </a:lnTo>
                  <a:close/>
                </a:path>
                <a:path w="744220" h="547370">
                  <a:moveTo>
                    <a:pt x="0" y="251460"/>
                  </a:moveTo>
                  <a:lnTo>
                    <a:pt x="300609" y="251460"/>
                  </a:lnTo>
                </a:path>
              </a:pathLst>
            </a:custGeom>
            <a:ln w="38100">
              <a:solidFill>
                <a:srgbClr val="66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22692" y="3270877"/>
            <a:ext cx="2743200" cy="3436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39904" y="3873246"/>
            <a:ext cx="1540808" cy="3368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1022" y="4478197"/>
            <a:ext cx="2831520" cy="35623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41919" y="5038344"/>
            <a:ext cx="1816735" cy="561340"/>
            <a:chOff x="7741919" y="5038344"/>
            <a:chExt cx="1816735" cy="56134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3038" y="5126874"/>
              <a:ext cx="1597568" cy="35245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60969" y="5057394"/>
              <a:ext cx="1778635" cy="523240"/>
            </a:xfrm>
            <a:custGeom>
              <a:avLst/>
              <a:gdLst/>
              <a:ahLst/>
              <a:cxnLst/>
              <a:rect l="l" t="t" r="r" b="b"/>
              <a:pathLst>
                <a:path w="1778634" h="523239">
                  <a:moveTo>
                    <a:pt x="0" y="522731"/>
                  </a:moveTo>
                  <a:lnTo>
                    <a:pt x="1778507" y="522731"/>
                  </a:lnTo>
                  <a:lnTo>
                    <a:pt x="1778507" y="0"/>
                  </a:lnTo>
                  <a:lnTo>
                    <a:pt x="0" y="0"/>
                  </a:lnTo>
                  <a:lnTo>
                    <a:pt x="0" y="522731"/>
                  </a:lnTo>
                  <a:close/>
                </a:path>
              </a:pathLst>
            </a:custGeom>
            <a:ln w="38100">
              <a:solidFill>
                <a:srgbClr val="66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08098" y="2175732"/>
            <a:ext cx="1403815" cy="45065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/>
              <a:t>손실함수(Cost</a:t>
            </a:r>
            <a:r>
              <a:rPr spc="40"/>
              <a:t> </a:t>
            </a:r>
            <a:r>
              <a:rPr spc="-10"/>
              <a:t>Function)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2106" y="2848027"/>
            <a:ext cx="5185236" cy="28185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36920" y="3942969"/>
            <a:ext cx="359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sz="2625" spc="-37" baseline="-15873">
                <a:solidFill>
                  <a:srgbClr val="FF0000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470" y="5234432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r>
              <a:rPr sz="2625" spc="-37" baseline="-15873">
                <a:solidFill>
                  <a:srgbClr val="FF0000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40523" y="1790700"/>
            <a:ext cx="3002280" cy="957580"/>
            <a:chOff x="7240523" y="1790700"/>
            <a:chExt cx="3002280" cy="9575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0523" y="1790700"/>
              <a:ext cx="3002279" cy="9570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82939" y="2313431"/>
              <a:ext cx="297180" cy="372110"/>
            </a:xfrm>
            <a:custGeom>
              <a:avLst/>
              <a:gdLst/>
              <a:ahLst/>
              <a:cxnLst/>
              <a:rect l="l" t="t" r="r" b="b"/>
              <a:pathLst>
                <a:path w="297179" h="372110">
                  <a:moveTo>
                    <a:pt x="297179" y="0"/>
                  </a:moveTo>
                  <a:lnTo>
                    <a:pt x="0" y="0"/>
                  </a:lnTo>
                  <a:lnTo>
                    <a:pt x="0" y="371856"/>
                  </a:lnTo>
                  <a:lnTo>
                    <a:pt x="297179" y="371856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225408" y="2315718"/>
            <a:ext cx="351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2𝑁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30845" y="372745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47431" y="3803396"/>
            <a:ext cx="167640" cy="20320"/>
          </a:xfrm>
          <a:custGeom>
            <a:avLst/>
            <a:gdLst/>
            <a:ahLst/>
            <a:cxnLst/>
            <a:rect l="l" t="t" r="r" b="b"/>
            <a:pathLst>
              <a:path w="167640" h="20320">
                <a:moveTo>
                  <a:pt x="167640" y="0"/>
                </a:moveTo>
                <a:lnTo>
                  <a:pt x="0" y="0"/>
                </a:lnTo>
                <a:lnTo>
                  <a:pt x="0" y="19811"/>
                </a:lnTo>
                <a:lnTo>
                  <a:pt x="167640" y="19811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35873" y="3786581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43366" y="3753053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91244" y="3579367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3" y="0"/>
                </a:moveTo>
                <a:lnTo>
                  <a:pt x="205612" y="8382"/>
                </a:lnTo>
                <a:lnTo>
                  <a:pt x="217543" y="13553"/>
                </a:lnTo>
                <a:lnTo>
                  <a:pt x="227806" y="20701"/>
                </a:lnTo>
                <a:lnTo>
                  <a:pt x="248665" y="53903"/>
                </a:lnTo>
                <a:lnTo>
                  <a:pt x="255524" y="101981"/>
                </a:lnTo>
                <a:lnTo>
                  <a:pt x="254742" y="120177"/>
                </a:lnTo>
                <a:lnTo>
                  <a:pt x="243204" y="164719"/>
                </a:lnTo>
                <a:lnTo>
                  <a:pt x="205866" y="197739"/>
                </a:lnTo>
                <a:lnTo>
                  <a:pt x="208533" y="206121"/>
                </a:lnTo>
                <a:lnTo>
                  <a:pt x="247896" y="182671"/>
                </a:lnTo>
                <a:lnTo>
                  <a:pt x="269986" y="139493"/>
                </a:lnTo>
                <a:lnTo>
                  <a:pt x="274193" y="103124"/>
                </a:lnTo>
                <a:lnTo>
                  <a:pt x="273143" y="84216"/>
                </a:lnTo>
                <a:lnTo>
                  <a:pt x="257301" y="36068"/>
                </a:lnTo>
                <a:lnTo>
                  <a:pt x="223440" y="5403"/>
                </a:lnTo>
                <a:lnTo>
                  <a:pt x="208533" y="0"/>
                </a:lnTo>
                <a:close/>
              </a:path>
              <a:path w="274320" h="206375">
                <a:moveTo>
                  <a:pt x="65785" y="0"/>
                </a:moveTo>
                <a:lnTo>
                  <a:pt x="26423" y="23449"/>
                </a:lnTo>
                <a:lnTo>
                  <a:pt x="4270" y="66738"/>
                </a:lnTo>
                <a:lnTo>
                  <a:pt x="0" y="103124"/>
                </a:lnTo>
                <a:lnTo>
                  <a:pt x="1069" y="122029"/>
                </a:lnTo>
                <a:lnTo>
                  <a:pt x="17018" y="170053"/>
                </a:lnTo>
                <a:lnTo>
                  <a:pt x="50807" y="200717"/>
                </a:lnTo>
                <a:lnTo>
                  <a:pt x="65785" y="206121"/>
                </a:lnTo>
                <a:lnTo>
                  <a:pt x="68325" y="197739"/>
                </a:lnTo>
                <a:lnTo>
                  <a:pt x="56636" y="192526"/>
                </a:lnTo>
                <a:lnTo>
                  <a:pt x="46529" y="185277"/>
                </a:lnTo>
                <a:lnTo>
                  <a:pt x="25707" y="151522"/>
                </a:lnTo>
                <a:lnTo>
                  <a:pt x="18796" y="101981"/>
                </a:lnTo>
                <a:lnTo>
                  <a:pt x="19559" y="84383"/>
                </a:lnTo>
                <a:lnTo>
                  <a:pt x="31114" y="41021"/>
                </a:lnTo>
                <a:lnTo>
                  <a:pt x="68706" y="8382"/>
                </a:lnTo>
                <a:lnTo>
                  <a:pt x="65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02830" y="3352545"/>
            <a:ext cx="216662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5490">
              <a:lnSpc>
                <a:spcPts val="2345"/>
              </a:lnSpc>
              <a:spcBef>
                <a:spcPts val="100"/>
              </a:spcBef>
              <a:tabLst>
                <a:tab pos="1362710" algn="l"/>
              </a:tabLst>
            </a:pPr>
            <a:r>
              <a:rPr sz="2400" spc="-50">
                <a:latin typeface="Cambria Math"/>
                <a:cs typeface="Cambria Math"/>
              </a:rPr>
              <a:t>1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625" spc="-75" baseline="-19047">
                <a:latin typeface="Cambria Math"/>
                <a:cs typeface="Cambria Math"/>
              </a:rPr>
              <a:t>3</a:t>
            </a:r>
            <a:endParaRPr sz="2625" baseline="-19047">
              <a:latin typeface="Cambria Math"/>
              <a:cs typeface="Cambria Math"/>
            </a:endParaRPr>
          </a:p>
          <a:p>
            <a:pPr marL="50800">
              <a:lnSpc>
                <a:spcPts val="2345"/>
              </a:lnSpc>
              <a:tabLst>
                <a:tab pos="367665" algn="l"/>
                <a:tab pos="964565" algn="l"/>
                <a:tab pos="1663064" algn="l"/>
              </a:tabLst>
            </a:pPr>
            <a:r>
              <a:rPr sz="2400" spc="-50">
                <a:latin typeface="Cambria Math"/>
                <a:cs typeface="Cambria Math"/>
              </a:rPr>
              <a:t>𝐽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=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(𝑎</a:t>
            </a:r>
            <a:r>
              <a:rPr sz="2400">
                <a:latin typeface="Cambria Math"/>
                <a:cs typeface="Cambria Math"/>
              </a:rPr>
              <a:t>	−</a:t>
            </a:r>
            <a:r>
              <a:rPr sz="2400" spc="-10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01378" y="373354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24643" y="3471113"/>
            <a:ext cx="333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>
                <a:latin typeface="Cambria Math"/>
                <a:cs typeface="Cambria Math"/>
              </a:rPr>
              <a:t>)</a:t>
            </a:r>
            <a:r>
              <a:rPr sz="1750" spc="-25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35418" y="5003672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52003" y="5079238"/>
            <a:ext cx="167640" cy="20320"/>
          </a:xfrm>
          <a:custGeom>
            <a:avLst/>
            <a:gdLst/>
            <a:ahLst/>
            <a:cxnLst/>
            <a:rect l="l" t="t" r="r" b="b"/>
            <a:pathLst>
              <a:path w="167640" h="20320">
                <a:moveTo>
                  <a:pt x="167640" y="0"/>
                </a:moveTo>
                <a:lnTo>
                  <a:pt x="0" y="0"/>
                </a:lnTo>
                <a:lnTo>
                  <a:pt x="0" y="19812"/>
                </a:lnTo>
                <a:lnTo>
                  <a:pt x="167640" y="19812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40445" y="506310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55557" y="5029580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94293" y="4855209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3" y="0"/>
                </a:moveTo>
                <a:lnTo>
                  <a:pt x="205612" y="8381"/>
                </a:lnTo>
                <a:lnTo>
                  <a:pt x="217543" y="13553"/>
                </a:lnTo>
                <a:lnTo>
                  <a:pt x="227806" y="20700"/>
                </a:lnTo>
                <a:lnTo>
                  <a:pt x="248665" y="53903"/>
                </a:lnTo>
                <a:lnTo>
                  <a:pt x="255524" y="101981"/>
                </a:lnTo>
                <a:lnTo>
                  <a:pt x="254742" y="120177"/>
                </a:lnTo>
                <a:lnTo>
                  <a:pt x="243204" y="164719"/>
                </a:lnTo>
                <a:lnTo>
                  <a:pt x="205866" y="197738"/>
                </a:lnTo>
                <a:lnTo>
                  <a:pt x="208533" y="206120"/>
                </a:lnTo>
                <a:lnTo>
                  <a:pt x="247896" y="182671"/>
                </a:lnTo>
                <a:lnTo>
                  <a:pt x="269986" y="139493"/>
                </a:lnTo>
                <a:lnTo>
                  <a:pt x="274192" y="103123"/>
                </a:lnTo>
                <a:lnTo>
                  <a:pt x="273143" y="84216"/>
                </a:lnTo>
                <a:lnTo>
                  <a:pt x="257301" y="36067"/>
                </a:lnTo>
                <a:lnTo>
                  <a:pt x="223440" y="5385"/>
                </a:lnTo>
                <a:lnTo>
                  <a:pt x="208533" y="0"/>
                </a:lnTo>
                <a:close/>
              </a:path>
              <a:path w="274320" h="206375">
                <a:moveTo>
                  <a:pt x="65785" y="0"/>
                </a:moveTo>
                <a:lnTo>
                  <a:pt x="26423" y="23395"/>
                </a:lnTo>
                <a:lnTo>
                  <a:pt x="4270" y="66738"/>
                </a:lnTo>
                <a:lnTo>
                  <a:pt x="0" y="103123"/>
                </a:lnTo>
                <a:lnTo>
                  <a:pt x="1069" y="122029"/>
                </a:lnTo>
                <a:lnTo>
                  <a:pt x="17017" y="170052"/>
                </a:lnTo>
                <a:lnTo>
                  <a:pt x="50807" y="200717"/>
                </a:lnTo>
                <a:lnTo>
                  <a:pt x="65785" y="206120"/>
                </a:lnTo>
                <a:lnTo>
                  <a:pt x="68325" y="197738"/>
                </a:lnTo>
                <a:lnTo>
                  <a:pt x="56636" y="192526"/>
                </a:lnTo>
                <a:lnTo>
                  <a:pt x="46529" y="185277"/>
                </a:lnTo>
                <a:lnTo>
                  <a:pt x="25707" y="151522"/>
                </a:lnTo>
                <a:lnTo>
                  <a:pt x="18796" y="101981"/>
                </a:lnTo>
                <a:lnTo>
                  <a:pt x="19559" y="84383"/>
                </a:lnTo>
                <a:lnTo>
                  <a:pt x="31114" y="41020"/>
                </a:lnTo>
                <a:lnTo>
                  <a:pt x="68706" y="8381"/>
                </a:lnTo>
                <a:lnTo>
                  <a:pt x="65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399781" y="4628769"/>
            <a:ext cx="217360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110">
              <a:lnSpc>
                <a:spcPts val="2345"/>
              </a:lnSpc>
              <a:spcBef>
                <a:spcPts val="100"/>
              </a:spcBef>
              <a:tabLst>
                <a:tab pos="1368425" algn="l"/>
              </a:tabLst>
            </a:pPr>
            <a:r>
              <a:rPr sz="2400" spc="-50">
                <a:latin typeface="Cambria Math"/>
                <a:cs typeface="Cambria Math"/>
              </a:rPr>
              <a:t>1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625" spc="-75" baseline="-19047">
                <a:latin typeface="Cambria Math"/>
                <a:cs typeface="Cambria Math"/>
              </a:rPr>
              <a:t>3</a:t>
            </a:r>
            <a:endParaRPr sz="2625" baseline="-19047">
              <a:latin typeface="Cambria Math"/>
              <a:cs typeface="Cambria Math"/>
            </a:endParaRPr>
          </a:p>
          <a:p>
            <a:pPr marL="50800">
              <a:lnSpc>
                <a:spcPts val="2345"/>
              </a:lnSpc>
              <a:tabLst>
                <a:tab pos="373380" algn="l"/>
                <a:tab pos="970915" algn="l"/>
                <a:tab pos="1668780" algn="l"/>
              </a:tabLst>
            </a:pPr>
            <a:r>
              <a:rPr sz="2400" spc="-50">
                <a:latin typeface="Cambria Math"/>
                <a:cs typeface="Cambria Math"/>
              </a:rPr>
              <a:t>𝐽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=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(𝑎</a:t>
            </a:r>
            <a:r>
              <a:rPr sz="2400">
                <a:latin typeface="Cambria Math"/>
                <a:cs typeface="Cambria Math"/>
              </a:rPr>
              <a:t>	−</a:t>
            </a:r>
            <a:r>
              <a:rPr sz="2400" spc="5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13569" y="5009769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29216" y="4747641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37" baseline="-20833">
                <a:latin typeface="Cambria Math"/>
                <a:cs typeface="Cambria Math"/>
              </a:rPr>
              <a:t>)</a:t>
            </a:r>
            <a:r>
              <a:rPr sz="1750" spc="-25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5227" y="0"/>
              <a:ext cx="9986772" cy="1129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05227" y="3852114"/>
            <a:ext cx="2890776" cy="320601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0"/>
              </a:lnSpc>
            </a:pPr>
            <a:r>
              <a:rPr sz="2400" b="1" spc="-60">
                <a:latin typeface="NanumSquare_ac" panose="020B0600000101010101" pitchFamily="34" charset="-127"/>
                <a:cs typeface="Adobe Gothic Std B"/>
              </a:rPr>
              <a:t>순전파(Feedforward)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1882" y="3769867"/>
            <a:ext cx="49353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알고리즘에서</a:t>
            </a:r>
            <a:r>
              <a:rPr sz="2400" b="1" spc="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발생한</a:t>
            </a:r>
            <a:r>
              <a:rPr sz="2400" b="1" spc="8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오차를</a:t>
            </a:r>
            <a:r>
              <a:rPr sz="2400" b="1" spc="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줄이기</a:t>
            </a:r>
            <a:r>
              <a:rPr sz="2400" b="1" spc="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65">
                <a:latin typeface="NanumSquare_ac" panose="020B0600000101010101" pitchFamily="34" charset="-127"/>
                <a:cs typeface="Adobe Gothic Std B"/>
              </a:rPr>
              <a:t>위해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4770" y="4318761"/>
            <a:ext cx="86394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새로운</a:t>
            </a:r>
            <a:r>
              <a:rPr sz="2400" b="1" spc="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가중치를</a:t>
            </a:r>
            <a:r>
              <a:rPr sz="2400" b="1" spc="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285">
                <a:latin typeface="NanumSquare_ac" panose="020B0600000101010101" pitchFamily="34" charset="-127"/>
                <a:cs typeface="Adobe Gothic Std B"/>
              </a:rPr>
              <a:t>업데이트하고,</a:t>
            </a:r>
            <a:r>
              <a:rPr sz="2400" b="1" spc="8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새로운</a:t>
            </a:r>
            <a:r>
              <a:rPr sz="2400" b="1" spc="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가중치로</a:t>
            </a:r>
            <a:r>
              <a:rPr sz="2400" b="1" spc="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다시</a:t>
            </a:r>
            <a:r>
              <a:rPr sz="2400" b="1" spc="10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40">
                <a:latin typeface="NanumSquare_ac" panose="020B0600000101010101" pitchFamily="34" charset="-127"/>
                <a:cs typeface="Adobe Gothic Std B"/>
              </a:rPr>
              <a:t>학습하는</a:t>
            </a:r>
            <a:r>
              <a:rPr sz="2400" b="1" spc="8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spc="-365">
                <a:latin typeface="NanumSquare_ac" panose="020B0600000101010101" pitchFamily="34" charset="-127"/>
                <a:cs typeface="Adobe Gothic Std B"/>
              </a:rPr>
              <a:t>과정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5227" y="0"/>
              <a:ext cx="9986772" cy="1129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C8D0A210-F479-CEC0-42A1-742AC1AC1811}"/>
              </a:ext>
            </a:extLst>
          </p:cNvPr>
          <p:cNvGrpSpPr/>
          <p:nvPr/>
        </p:nvGrpSpPr>
        <p:grpSpPr>
          <a:xfrm>
            <a:off x="689765" y="3064438"/>
            <a:ext cx="4340225" cy="2077720"/>
            <a:chOff x="689765" y="3064438"/>
            <a:chExt cx="4340225" cy="2077720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699B4508-9053-50A0-BF5A-DF3038A934E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765" y="3064438"/>
              <a:ext cx="4339626" cy="2077432"/>
            </a:xfrm>
            <a:prstGeom prst="rect">
              <a:avLst/>
            </a:prstGeom>
          </p:spPr>
        </p:pic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7E0F253C-A88A-5FD4-FDA3-EE50BE4441CB}"/>
                </a:ext>
              </a:extLst>
            </p:cNvPr>
            <p:cNvSpPr/>
            <p:nvPr/>
          </p:nvSpPr>
          <p:spPr>
            <a:xfrm>
              <a:off x="781812" y="3880103"/>
              <a:ext cx="287020" cy="974090"/>
            </a:xfrm>
            <a:custGeom>
              <a:avLst/>
              <a:gdLst/>
              <a:ahLst/>
              <a:cxnLst/>
              <a:rect l="l" t="t" r="r" b="b"/>
              <a:pathLst>
                <a:path w="287019" h="974089">
                  <a:moveTo>
                    <a:pt x="260604" y="841248"/>
                  </a:moveTo>
                  <a:lnTo>
                    <a:pt x="250355" y="789622"/>
                  </a:lnTo>
                  <a:lnTo>
                    <a:pt x="222427" y="747483"/>
                  </a:lnTo>
                  <a:lnTo>
                    <a:pt x="181013" y="719074"/>
                  </a:lnTo>
                  <a:lnTo>
                    <a:pt x="130302" y="708660"/>
                  </a:lnTo>
                  <a:lnTo>
                    <a:pt x="79578" y="719074"/>
                  </a:lnTo>
                  <a:lnTo>
                    <a:pt x="38163" y="747483"/>
                  </a:lnTo>
                  <a:lnTo>
                    <a:pt x="10236" y="789622"/>
                  </a:lnTo>
                  <a:lnTo>
                    <a:pt x="0" y="841248"/>
                  </a:lnTo>
                  <a:lnTo>
                    <a:pt x="10236" y="892886"/>
                  </a:lnTo>
                  <a:lnTo>
                    <a:pt x="38163" y="935024"/>
                  </a:lnTo>
                  <a:lnTo>
                    <a:pt x="79578" y="963434"/>
                  </a:lnTo>
                  <a:lnTo>
                    <a:pt x="130302" y="973836"/>
                  </a:lnTo>
                  <a:lnTo>
                    <a:pt x="181013" y="963434"/>
                  </a:lnTo>
                  <a:lnTo>
                    <a:pt x="222427" y="935024"/>
                  </a:lnTo>
                  <a:lnTo>
                    <a:pt x="250355" y="892886"/>
                  </a:lnTo>
                  <a:lnTo>
                    <a:pt x="260604" y="841248"/>
                  </a:lnTo>
                  <a:close/>
                </a:path>
                <a:path w="287019" h="974089">
                  <a:moveTo>
                    <a:pt x="286512" y="132588"/>
                  </a:moveTo>
                  <a:lnTo>
                    <a:pt x="276263" y="80962"/>
                  </a:lnTo>
                  <a:lnTo>
                    <a:pt x="248335" y="38823"/>
                  </a:lnTo>
                  <a:lnTo>
                    <a:pt x="206921" y="10414"/>
                  </a:lnTo>
                  <a:lnTo>
                    <a:pt x="156210" y="0"/>
                  </a:lnTo>
                  <a:lnTo>
                    <a:pt x="105486" y="10414"/>
                  </a:lnTo>
                  <a:lnTo>
                    <a:pt x="64071" y="38823"/>
                  </a:lnTo>
                  <a:lnTo>
                    <a:pt x="36144" y="80962"/>
                  </a:lnTo>
                  <a:lnTo>
                    <a:pt x="25908" y="132588"/>
                  </a:lnTo>
                  <a:lnTo>
                    <a:pt x="36144" y="184226"/>
                  </a:lnTo>
                  <a:lnTo>
                    <a:pt x="64071" y="226364"/>
                  </a:lnTo>
                  <a:lnTo>
                    <a:pt x="105486" y="254774"/>
                  </a:lnTo>
                  <a:lnTo>
                    <a:pt x="156210" y="265176"/>
                  </a:lnTo>
                  <a:lnTo>
                    <a:pt x="206921" y="254774"/>
                  </a:lnTo>
                  <a:lnTo>
                    <a:pt x="248335" y="226364"/>
                  </a:lnTo>
                  <a:lnTo>
                    <a:pt x="276263" y="184226"/>
                  </a:lnTo>
                  <a:lnTo>
                    <a:pt x="286512" y="132588"/>
                  </a:lnTo>
                  <a:close/>
                </a:path>
              </a:pathLst>
            </a:custGeom>
            <a:solidFill>
              <a:srgbClr val="C2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DBB74FA2-E73B-8529-AC07-4BF784207458}"/>
              </a:ext>
            </a:extLst>
          </p:cNvPr>
          <p:cNvSpPr txBox="1"/>
          <p:nvPr/>
        </p:nvSpPr>
        <p:spPr>
          <a:xfrm>
            <a:off x="831291" y="381533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BD1A0C0A-7102-878E-DEB6-E7629C251A65}"/>
              </a:ext>
            </a:extLst>
          </p:cNvPr>
          <p:cNvSpPr txBox="1"/>
          <p:nvPr/>
        </p:nvSpPr>
        <p:spPr>
          <a:xfrm>
            <a:off x="947115" y="3923538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67AFF2E1-FD25-2572-FC00-791165513082}"/>
              </a:ext>
            </a:extLst>
          </p:cNvPr>
          <p:cNvSpPr txBox="1"/>
          <p:nvPr/>
        </p:nvSpPr>
        <p:spPr>
          <a:xfrm>
            <a:off x="812901" y="4523054"/>
            <a:ext cx="294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>
                <a:latin typeface="Cambria Math"/>
                <a:cs typeface="Cambria Math"/>
              </a:rPr>
              <a:t>𝑥</a:t>
            </a:r>
            <a:r>
              <a:rPr sz="1950" spc="-37" baseline="-14957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DD8C52A-53F4-64D3-267B-EA47622803A1}"/>
              </a:ext>
            </a:extLst>
          </p:cNvPr>
          <p:cNvSpPr txBox="1"/>
          <p:nvPr/>
        </p:nvSpPr>
        <p:spPr>
          <a:xfrm>
            <a:off x="1249680" y="3546347"/>
            <a:ext cx="393700" cy="3994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2000" spc="-25">
                <a:latin typeface="Cambria Math"/>
                <a:cs typeface="Cambria Math"/>
              </a:rPr>
              <a:t>𝑤</a:t>
            </a:r>
            <a:r>
              <a:rPr sz="2175" spc="-37" baseline="-15325">
                <a:latin typeface="Cambria Math"/>
                <a:cs typeface="Cambria Math"/>
              </a:rPr>
              <a:t>0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B5A417A5-F76E-238F-9F36-0DAD0F038617}"/>
              </a:ext>
            </a:extLst>
          </p:cNvPr>
          <p:cNvSpPr txBox="1"/>
          <p:nvPr/>
        </p:nvSpPr>
        <p:spPr>
          <a:xfrm>
            <a:off x="1299971" y="4044696"/>
            <a:ext cx="542035" cy="34817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Cambria Math"/>
              </a:rPr>
              <a:t>𝑤</a:t>
            </a:r>
            <a:r>
              <a:rPr sz="2175" baseline="-15325">
                <a:latin typeface="NanumSquare_ac" panose="020B0600000101010101" pitchFamily="34" charset="-127"/>
                <a:ea typeface="NanumSquare_ac" panose="020B0600000101010101" pitchFamily="34" charset="-127"/>
                <a:cs typeface="Cambria Math"/>
              </a:rPr>
              <a:t>1</a:t>
            </a: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C7EA6D85-48F8-C28C-C294-426649DA887C}"/>
              </a:ext>
            </a:extLst>
          </p:cNvPr>
          <p:cNvSpPr/>
          <p:nvPr/>
        </p:nvSpPr>
        <p:spPr>
          <a:xfrm>
            <a:off x="2231135" y="4588764"/>
            <a:ext cx="2575560" cy="670560"/>
          </a:xfrm>
          <a:custGeom>
            <a:avLst/>
            <a:gdLst/>
            <a:ahLst/>
            <a:cxnLst/>
            <a:rect l="l" t="t" r="r" b="b"/>
            <a:pathLst>
              <a:path w="2575560" h="670560">
                <a:moveTo>
                  <a:pt x="2575560" y="0"/>
                </a:moveTo>
                <a:lnTo>
                  <a:pt x="0" y="0"/>
                </a:lnTo>
                <a:lnTo>
                  <a:pt x="0" y="670560"/>
                </a:lnTo>
                <a:lnTo>
                  <a:pt x="2575560" y="670560"/>
                </a:lnTo>
                <a:lnTo>
                  <a:pt x="2575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2FD643EA-FA96-A179-829F-33F1116BF272}"/>
              </a:ext>
            </a:extLst>
          </p:cNvPr>
          <p:cNvSpPr txBox="1"/>
          <p:nvPr/>
        </p:nvSpPr>
        <p:spPr>
          <a:xfrm>
            <a:off x="1425066" y="3059938"/>
            <a:ext cx="163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>
                <a:latin typeface="Cambria Math"/>
                <a:cs typeface="Cambria Math"/>
              </a:rPr>
              <a:t>𝑏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57BCF4C0-1E90-209D-80A1-9BD7BBB91128}"/>
              </a:ext>
            </a:extLst>
          </p:cNvPr>
          <p:cNvSpPr/>
          <p:nvPr/>
        </p:nvSpPr>
        <p:spPr>
          <a:xfrm>
            <a:off x="807719" y="3169920"/>
            <a:ext cx="285115" cy="277495"/>
          </a:xfrm>
          <a:custGeom>
            <a:avLst/>
            <a:gdLst/>
            <a:ahLst/>
            <a:cxnLst/>
            <a:rect l="l" t="t" r="r" b="b"/>
            <a:pathLst>
              <a:path w="285115" h="277495">
                <a:moveTo>
                  <a:pt x="142493" y="0"/>
                </a:moveTo>
                <a:lnTo>
                  <a:pt x="97453" y="7071"/>
                </a:lnTo>
                <a:lnTo>
                  <a:pt x="58336" y="26761"/>
                </a:lnTo>
                <a:lnTo>
                  <a:pt x="27491" y="56784"/>
                </a:lnTo>
                <a:lnTo>
                  <a:pt x="7263" y="94853"/>
                </a:lnTo>
                <a:lnTo>
                  <a:pt x="0" y="138683"/>
                </a:lnTo>
                <a:lnTo>
                  <a:pt x="7263" y="182514"/>
                </a:lnTo>
                <a:lnTo>
                  <a:pt x="27491" y="220583"/>
                </a:lnTo>
                <a:lnTo>
                  <a:pt x="58336" y="250606"/>
                </a:lnTo>
                <a:lnTo>
                  <a:pt x="97453" y="270296"/>
                </a:lnTo>
                <a:lnTo>
                  <a:pt x="142493" y="277367"/>
                </a:lnTo>
                <a:lnTo>
                  <a:pt x="187534" y="270296"/>
                </a:lnTo>
                <a:lnTo>
                  <a:pt x="226651" y="250606"/>
                </a:lnTo>
                <a:lnTo>
                  <a:pt x="257496" y="220583"/>
                </a:lnTo>
                <a:lnTo>
                  <a:pt x="277724" y="182514"/>
                </a:lnTo>
                <a:lnTo>
                  <a:pt x="284988" y="138683"/>
                </a:lnTo>
                <a:lnTo>
                  <a:pt x="277724" y="94853"/>
                </a:lnTo>
                <a:lnTo>
                  <a:pt x="257496" y="56784"/>
                </a:lnTo>
                <a:lnTo>
                  <a:pt x="226651" y="26761"/>
                </a:lnTo>
                <a:lnTo>
                  <a:pt x="187534" y="7071"/>
                </a:lnTo>
                <a:lnTo>
                  <a:pt x="142493" y="0"/>
                </a:lnTo>
                <a:close/>
              </a:path>
            </a:pathLst>
          </a:custGeom>
          <a:solidFill>
            <a:srgbClr val="C2D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D8D0155A-3089-7972-3FA9-6C1EABD5A401}"/>
              </a:ext>
            </a:extLst>
          </p:cNvPr>
          <p:cNvSpPr txBox="1"/>
          <p:nvPr/>
        </p:nvSpPr>
        <p:spPr>
          <a:xfrm>
            <a:off x="860856" y="315112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Cambria Math"/>
                <a:cs typeface="Cambria Math"/>
              </a:rPr>
              <a:t>1</a:t>
            </a: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6BA975D0-EDCA-653A-BDDA-112BAA585393}"/>
              </a:ext>
            </a:extLst>
          </p:cNvPr>
          <p:cNvSpPr/>
          <p:nvPr/>
        </p:nvSpPr>
        <p:spPr>
          <a:xfrm>
            <a:off x="4501896" y="3785615"/>
            <a:ext cx="419100" cy="469900"/>
          </a:xfrm>
          <a:custGeom>
            <a:avLst/>
            <a:gdLst/>
            <a:ahLst/>
            <a:cxnLst/>
            <a:rect l="l" t="t" r="r" b="b"/>
            <a:pathLst>
              <a:path w="419100" h="469900">
                <a:moveTo>
                  <a:pt x="209550" y="0"/>
                </a:moveTo>
                <a:lnTo>
                  <a:pt x="167328" y="4766"/>
                </a:lnTo>
                <a:lnTo>
                  <a:pt x="127998" y="18436"/>
                </a:lnTo>
                <a:lnTo>
                  <a:pt x="92403" y="40069"/>
                </a:lnTo>
                <a:lnTo>
                  <a:pt x="61388" y="68722"/>
                </a:lnTo>
                <a:lnTo>
                  <a:pt x="35796" y="103454"/>
                </a:lnTo>
                <a:lnTo>
                  <a:pt x="16472" y="143321"/>
                </a:lnTo>
                <a:lnTo>
                  <a:pt x="4258" y="187382"/>
                </a:lnTo>
                <a:lnTo>
                  <a:pt x="0" y="234695"/>
                </a:lnTo>
                <a:lnTo>
                  <a:pt x="4258" y="282009"/>
                </a:lnTo>
                <a:lnTo>
                  <a:pt x="16472" y="326070"/>
                </a:lnTo>
                <a:lnTo>
                  <a:pt x="35796" y="365937"/>
                </a:lnTo>
                <a:lnTo>
                  <a:pt x="61388" y="400669"/>
                </a:lnTo>
                <a:lnTo>
                  <a:pt x="92403" y="429322"/>
                </a:lnTo>
                <a:lnTo>
                  <a:pt x="127998" y="450955"/>
                </a:lnTo>
                <a:lnTo>
                  <a:pt x="167328" y="464625"/>
                </a:lnTo>
                <a:lnTo>
                  <a:pt x="209550" y="469391"/>
                </a:lnTo>
                <a:lnTo>
                  <a:pt x="251771" y="464625"/>
                </a:lnTo>
                <a:lnTo>
                  <a:pt x="291101" y="450955"/>
                </a:lnTo>
                <a:lnTo>
                  <a:pt x="326696" y="429322"/>
                </a:lnTo>
                <a:lnTo>
                  <a:pt x="357711" y="400669"/>
                </a:lnTo>
                <a:lnTo>
                  <a:pt x="383303" y="365937"/>
                </a:lnTo>
                <a:lnTo>
                  <a:pt x="402627" y="326070"/>
                </a:lnTo>
                <a:lnTo>
                  <a:pt x="414841" y="282009"/>
                </a:lnTo>
                <a:lnTo>
                  <a:pt x="419100" y="234695"/>
                </a:lnTo>
                <a:lnTo>
                  <a:pt x="414841" y="187382"/>
                </a:lnTo>
                <a:lnTo>
                  <a:pt x="402627" y="143321"/>
                </a:lnTo>
                <a:lnTo>
                  <a:pt x="383303" y="103454"/>
                </a:lnTo>
                <a:lnTo>
                  <a:pt x="357711" y="68722"/>
                </a:lnTo>
                <a:lnTo>
                  <a:pt x="326696" y="40069"/>
                </a:lnTo>
                <a:lnTo>
                  <a:pt x="291101" y="18436"/>
                </a:lnTo>
                <a:lnTo>
                  <a:pt x="251771" y="4766"/>
                </a:lnTo>
                <a:lnTo>
                  <a:pt x="209550" y="0"/>
                </a:lnTo>
                <a:close/>
              </a:path>
            </a:pathLst>
          </a:custGeom>
          <a:solidFill>
            <a:srgbClr val="C9DFB8"/>
          </a:solidFill>
        </p:spPr>
        <p:txBody>
          <a:bodyPr wrap="square" lIns="0" tIns="0" rIns="0" bIns="0" rtlCol="0"/>
          <a:lstStyle/>
          <a:p>
            <a:endParaRPr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679D7065-28D1-3573-5F39-1B33DAA3A0F2}"/>
              </a:ext>
            </a:extLst>
          </p:cNvPr>
          <p:cNvSpPr txBox="1"/>
          <p:nvPr/>
        </p:nvSpPr>
        <p:spPr>
          <a:xfrm>
            <a:off x="4591939" y="3767708"/>
            <a:ext cx="23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NanumSquare_ac" panose="020B0600000101010101" pitchFamily="34" charset="-127"/>
                <a:ea typeface="NanumSquare_ac" panose="020B0600000101010101" pitchFamily="34" charset="-127"/>
                <a:cs typeface="Cambria Math"/>
              </a:rPr>
              <a:t>𝑂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64A82ECD-2B42-32EC-C1BC-330FB683DF71}"/>
              </a:ext>
            </a:extLst>
          </p:cNvPr>
          <p:cNvSpPr txBox="1"/>
          <p:nvPr/>
        </p:nvSpPr>
        <p:spPr>
          <a:xfrm>
            <a:off x="5284723" y="3389121"/>
            <a:ext cx="615315" cy="72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80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실제값</a:t>
            </a:r>
            <a:endParaRPr sz="1800">
              <a:latin typeface="NanumSquare_ac" panose="020B0600000101010101" pitchFamily="34" charset="-127"/>
              <a:cs typeface="Adobe Gothic Std B"/>
            </a:endParaRPr>
          </a:p>
          <a:p>
            <a:pPr marR="43180" algn="ctr">
              <a:lnSpc>
                <a:spcPct val="100000"/>
              </a:lnSpc>
              <a:spcBef>
                <a:spcPts val="10"/>
              </a:spcBef>
            </a:pPr>
            <a:r>
              <a:rPr sz="2800" spc="-50">
                <a:solidFill>
                  <a:srgbClr val="FF0000"/>
                </a:solidFill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26" name="object 18">
            <a:extLst>
              <a:ext uri="{FF2B5EF4-FFF2-40B4-BE49-F238E27FC236}">
                <a16:creationId xmlns:a16="http://schemas.microsoft.com/office/drawing/2014/main" id="{0BB3899C-D00C-8B78-6B15-34D985002616}"/>
              </a:ext>
            </a:extLst>
          </p:cNvPr>
          <p:cNvGrpSpPr/>
          <p:nvPr/>
        </p:nvGrpSpPr>
        <p:grpSpPr>
          <a:xfrm>
            <a:off x="1269491" y="2851404"/>
            <a:ext cx="4291965" cy="2672080"/>
            <a:chOff x="1269491" y="2851404"/>
            <a:chExt cx="4291965" cy="2672080"/>
          </a:xfrm>
        </p:grpSpPr>
        <p:sp>
          <p:nvSpPr>
            <p:cNvPr id="27" name="object 19">
              <a:extLst>
                <a:ext uri="{FF2B5EF4-FFF2-40B4-BE49-F238E27FC236}">
                  <a16:creationId xmlns:a16="http://schemas.microsoft.com/office/drawing/2014/main" id="{9137E9EE-C123-F383-BB5E-16FEA0FFCF13}"/>
                </a:ext>
              </a:extLst>
            </p:cNvPr>
            <p:cNvSpPr/>
            <p:nvPr/>
          </p:nvSpPr>
          <p:spPr>
            <a:xfrm>
              <a:off x="1530857" y="4255770"/>
              <a:ext cx="4025265" cy="1254125"/>
            </a:xfrm>
            <a:custGeom>
              <a:avLst/>
              <a:gdLst/>
              <a:ahLst/>
              <a:cxnLst/>
              <a:rect l="l" t="t" r="r" b="b"/>
              <a:pathLst>
                <a:path w="4025265" h="1254125">
                  <a:moveTo>
                    <a:pt x="3191255" y="65531"/>
                  </a:moveTo>
                  <a:lnTo>
                    <a:pt x="3191255" y="239267"/>
                  </a:lnTo>
                </a:path>
                <a:path w="4025265" h="1254125">
                  <a:moveTo>
                    <a:pt x="4015740" y="0"/>
                  </a:moveTo>
                  <a:lnTo>
                    <a:pt x="4015740" y="229615"/>
                  </a:lnTo>
                </a:path>
                <a:path w="4025265" h="1254125">
                  <a:moveTo>
                    <a:pt x="3183636" y="239267"/>
                  </a:moveTo>
                  <a:lnTo>
                    <a:pt x="4024756" y="239267"/>
                  </a:lnTo>
                </a:path>
                <a:path w="4025265" h="1254125">
                  <a:moveTo>
                    <a:pt x="3639312" y="1024127"/>
                  </a:moveTo>
                  <a:lnTo>
                    <a:pt x="3639312" y="1253743"/>
                  </a:lnTo>
                </a:path>
                <a:path w="4025265" h="1254125">
                  <a:moveTo>
                    <a:pt x="0" y="1252727"/>
                  </a:moveTo>
                  <a:lnTo>
                    <a:pt x="3639692" y="1252727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0">
              <a:extLst>
                <a:ext uri="{FF2B5EF4-FFF2-40B4-BE49-F238E27FC236}">
                  <a16:creationId xmlns:a16="http://schemas.microsoft.com/office/drawing/2014/main" id="{0E01EE4F-99A1-0FE6-085C-6D451A8BFC14}"/>
                </a:ext>
              </a:extLst>
            </p:cNvPr>
            <p:cNvSpPr/>
            <p:nvPr/>
          </p:nvSpPr>
          <p:spPr>
            <a:xfrm>
              <a:off x="1487423" y="4863846"/>
              <a:ext cx="86995" cy="645160"/>
            </a:xfrm>
            <a:custGeom>
              <a:avLst/>
              <a:gdLst/>
              <a:ahLst/>
              <a:cxnLst/>
              <a:rect l="l" t="t" r="r" b="b"/>
              <a:pathLst>
                <a:path w="86994" h="645160">
                  <a:moveTo>
                    <a:pt x="57912" y="72389"/>
                  </a:moveTo>
                  <a:lnTo>
                    <a:pt x="28956" y="72389"/>
                  </a:lnTo>
                  <a:lnTo>
                    <a:pt x="28956" y="645032"/>
                  </a:lnTo>
                  <a:lnTo>
                    <a:pt x="57912" y="645032"/>
                  </a:lnTo>
                  <a:lnTo>
                    <a:pt x="57912" y="72389"/>
                  </a:lnTo>
                  <a:close/>
                </a:path>
                <a:path w="86994" h="645160">
                  <a:moveTo>
                    <a:pt x="43434" y="0"/>
                  </a:moveTo>
                  <a:lnTo>
                    <a:pt x="0" y="86867"/>
                  </a:lnTo>
                  <a:lnTo>
                    <a:pt x="28956" y="86867"/>
                  </a:lnTo>
                  <a:lnTo>
                    <a:pt x="28956" y="72389"/>
                  </a:lnTo>
                  <a:lnTo>
                    <a:pt x="79628" y="72389"/>
                  </a:lnTo>
                  <a:lnTo>
                    <a:pt x="43434" y="0"/>
                  </a:lnTo>
                  <a:close/>
                </a:path>
                <a:path w="86994" h="645160">
                  <a:moveTo>
                    <a:pt x="79628" y="72389"/>
                  </a:moveTo>
                  <a:lnTo>
                    <a:pt x="57912" y="72389"/>
                  </a:lnTo>
                  <a:lnTo>
                    <a:pt x="57912" y="86867"/>
                  </a:lnTo>
                  <a:lnTo>
                    <a:pt x="86867" y="86867"/>
                  </a:lnTo>
                  <a:lnTo>
                    <a:pt x="79628" y="723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1">
              <a:extLst>
                <a:ext uri="{FF2B5EF4-FFF2-40B4-BE49-F238E27FC236}">
                  <a16:creationId xmlns:a16="http://schemas.microsoft.com/office/drawing/2014/main" id="{59BA30B4-45E4-6E0A-0B8C-F1EF35D37159}"/>
                </a:ext>
              </a:extLst>
            </p:cNvPr>
            <p:cNvSpPr/>
            <p:nvPr/>
          </p:nvSpPr>
          <p:spPr>
            <a:xfrm>
              <a:off x="1283969" y="2865882"/>
              <a:ext cx="467995" cy="1926589"/>
            </a:xfrm>
            <a:custGeom>
              <a:avLst/>
              <a:gdLst/>
              <a:ahLst/>
              <a:cxnLst/>
              <a:rect l="l" t="t" r="r" b="b"/>
              <a:pathLst>
                <a:path w="467994" h="1926589">
                  <a:moveTo>
                    <a:pt x="0" y="963167"/>
                  </a:moveTo>
                  <a:lnTo>
                    <a:pt x="641" y="891278"/>
                  </a:lnTo>
                  <a:lnTo>
                    <a:pt x="2537" y="820824"/>
                  </a:lnTo>
                  <a:lnTo>
                    <a:pt x="5641" y="751993"/>
                  </a:lnTo>
                  <a:lnTo>
                    <a:pt x="9907" y="684970"/>
                  </a:lnTo>
                  <a:lnTo>
                    <a:pt x="15292" y="619942"/>
                  </a:lnTo>
                  <a:lnTo>
                    <a:pt x="21748" y="557094"/>
                  </a:lnTo>
                  <a:lnTo>
                    <a:pt x="29232" y="496614"/>
                  </a:lnTo>
                  <a:lnTo>
                    <a:pt x="37698" y="438686"/>
                  </a:lnTo>
                  <a:lnTo>
                    <a:pt x="47100" y="383497"/>
                  </a:lnTo>
                  <a:lnTo>
                    <a:pt x="57393" y="331234"/>
                  </a:lnTo>
                  <a:lnTo>
                    <a:pt x="68532" y="282082"/>
                  </a:lnTo>
                  <a:lnTo>
                    <a:pt x="80472" y="236228"/>
                  </a:lnTo>
                  <a:lnTo>
                    <a:pt x="93166" y="193857"/>
                  </a:lnTo>
                  <a:lnTo>
                    <a:pt x="106571" y="155157"/>
                  </a:lnTo>
                  <a:lnTo>
                    <a:pt x="135330" y="89509"/>
                  </a:lnTo>
                  <a:lnTo>
                    <a:pt x="166385" y="40774"/>
                  </a:lnTo>
                  <a:lnTo>
                    <a:pt x="199373" y="10441"/>
                  </a:lnTo>
                  <a:lnTo>
                    <a:pt x="233934" y="0"/>
                  </a:lnTo>
                  <a:lnTo>
                    <a:pt x="251387" y="2641"/>
                  </a:lnTo>
                  <a:lnTo>
                    <a:pt x="285207" y="23214"/>
                  </a:lnTo>
                  <a:lnTo>
                    <a:pt x="317274" y="62934"/>
                  </a:lnTo>
                  <a:lnTo>
                    <a:pt x="347226" y="120312"/>
                  </a:lnTo>
                  <a:lnTo>
                    <a:pt x="374701" y="193857"/>
                  </a:lnTo>
                  <a:lnTo>
                    <a:pt x="387395" y="236228"/>
                  </a:lnTo>
                  <a:lnTo>
                    <a:pt x="399335" y="282082"/>
                  </a:lnTo>
                  <a:lnTo>
                    <a:pt x="410474" y="331234"/>
                  </a:lnTo>
                  <a:lnTo>
                    <a:pt x="420767" y="383497"/>
                  </a:lnTo>
                  <a:lnTo>
                    <a:pt x="430169" y="438686"/>
                  </a:lnTo>
                  <a:lnTo>
                    <a:pt x="438635" y="496614"/>
                  </a:lnTo>
                  <a:lnTo>
                    <a:pt x="446119" y="557094"/>
                  </a:lnTo>
                  <a:lnTo>
                    <a:pt x="452575" y="619942"/>
                  </a:lnTo>
                  <a:lnTo>
                    <a:pt x="457960" y="684970"/>
                  </a:lnTo>
                  <a:lnTo>
                    <a:pt x="462226" y="751993"/>
                  </a:lnTo>
                  <a:lnTo>
                    <a:pt x="465330" y="820824"/>
                  </a:lnTo>
                  <a:lnTo>
                    <a:pt x="467226" y="891278"/>
                  </a:lnTo>
                  <a:lnTo>
                    <a:pt x="467868" y="963167"/>
                  </a:lnTo>
                  <a:lnTo>
                    <a:pt x="467226" y="1035057"/>
                  </a:lnTo>
                  <a:lnTo>
                    <a:pt x="465330" y="1105511"/>
                  </a:lnTo>
                  <a:lnTo>
                    <a:pt x="462226" y="1174342"/>
                  </a:lnTo>
                  <a:lnTo>
                    <a:pt x="457960" y="1241365"/>
                  </a:lnTo>
                  <a:lnTo>
                    <a:pt x="452575" y="1306393"/>
                  </a:lnTo>
                  <a:lnTo>
                    <a:pt x="446119" y="1369241"/>
                  </a:lnTo>
                  <a:lnTo>
                    <a:pt x="438635" y="1429721"/>
                  </a:lnTo>
                  <a:lnTo>
                    <a:pt x="430169" y="1487649"/>
                  </a:lnTo>
                  <a:lnTo>
                    <a:pt x="420767" y="1542838"/>
                  </a:lnTo>
                  <a:lnTo>
                    <a:pt x="410474" y="1595101"/>
                  </a:lnTo>
                  <a:lnTo>
                    <a:pt x="399335" y="1644253"/>
                  </a:lnTo>
                  <a:lnTo>
                    <a:pt x="387395" y="1690107"/>
                  </a:lnTo>
                  <a:lnTo>
                    <a:pt x="374701" y="1732478"/>
                  </a:lnTo>
                  <a:lnTo>
                    <a:pt x="361296" y="1771178"/>
                  </a:lnTo>
                  <a:lnTo>
                    <a:pt x="332537" y="1836826"/>
                  </a:lnTo>
                  <a:lnTo>
                    <a:pt x="301482" y="1885561"/>
                  </a:lnTo>
                  <a:lnTo>
                    <a:pt x="268494" y="1915894"/>
                  </a:lnTo>
                  <a:lnTo>
                    <a:pt x="233934" y="1926335"/>
                  </a:lnTo>
                  <a:lnTo>
                    <a:pt x="216480" y="1923694"/>
                  </a:lnTo>
                  <a:lnTo>
                    <a:pt x="182660" y="1903121"/>
                  </a:lnTo>
                  <a:lnTo>
                    <a:pt x="150593" y="1863401"/>
                  </a:lnTo>
                  <a:lnTo>
                    <a:pt x="120641" y="1806023"/>
                  </a:lnTo>
                  <a:lnTo>
                    <a:pt x="93166" y="1732478"/>
                  </a:lnTo>
                  <a:lnTo>
                    <a:pt x="80472" y="1690107"/>
                  </a:lnTo>
                  <a:lnTo>
                    <a:pt x="68532" y="1644253"/>
                  </a:lnTo>
                  <a:lnTo>
                    <a:pt x="57393" y="1595101"/>
                  </a:lnTo>
                  <a:lnTo>
                    <a:pt x="47100" y="1542838"/>
                  </a:lnTo>
                  <a:lnTo>
                    <a:pt x="37698" y="1487649"/>
                  </a:lnTo>
                  <a:lnTo>
                    <a:pt x="29232" y="1429721"/>
                  </a:lnTo>
                  <a:lnTo>
                    <a:pt x="21748" y="1369241"/>
                  </a:lnTo>
                  <a:lnTo>
                    <a:pt x="15292" y="1306393"/>
                  </a:lnTo>
                  <a:lnTo>
                    <a:pt x="9907" y="1241365"/>
                  </a:lnTo>
                  <a:lnTo>
                    <a:pt x="5641" y="1174342"/>
                  </a:lnTo>
                  <a:lnTo>
                    <a:pt x="2537" y="1105511"/>
                  </a:lnTo>
                  <a:lnTo>
                    <a:pt x="641" y="1035057"/>
                  </a:lnTo>
                  <a:lnTo>
                    <a:pt x="0" y="9631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2">
            <a:extLst>
              <a:ext uri="{FF2B5EF4-FFF2-40B4-BE49-F238E27FC236}">
                <a16:creationId xmlns:a16="http://schemas.microsoft.com/office/drawing/2014/main" id="{6538671D-9E68-4FCC-8C08-8F4FEA43C735}"/>
              </a:ext>
            </a:extLst>
          </p:cNvPr>
          <p:cNvSpPr txBox="1"/>
          <p:nvPr/>
        </p:nvSpPr>
        <p:spPr>
          <a:xfrm>
            <a:off x="3379978" y="4619625"/>
            <a:ext cx="3508375" cy="5807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26720" marR="5080" indent="-414655">
              <a:lnSpc>
                <a:spcPts val="2150"/>
              </a:lnSpc>
              <a:spcBef>
                <a:spcPts val="180"/>
              </a:spcBef>
            </a:pPr>
            <a:r>
              <a:rPr sz="18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실제값(</a:t>
            </a:r>
            <a:r>
              <a:rPr sz="1800">
                <a:latin typeface="NanumSquare_ac" panose="020B0600000101010101" pitchFamily="34" charset="-127"/>
                <a:ea typeface="NanumSquare_ac" panose="020B0600000101010101" pitchFamily="34" charset="-127"/>
                <a:cs typeface="Cambria Math"/>
              </a:rPr>
              <a:t>𝑦</a:t>
            </a:r>
            <a:r>
              <a:rPr sz="18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)과 활성화함수의 return(</a:t>
            </a:r>
            <a:r>
              <a:rPr sz="1800">
                <a:latin typeface="NanumSquare_ac" panose="020B0600000101010101" pitchFamily="34" charset="-127"/>
                <a:ea typeface="NanumSquare_ac" panose="020B0600000101010101" pitchFamily="34" charset="-127"/>
                <a:cs typeface="Cambria Math"/>
              </a:rPr>
              <a:t>𝑜</a:t>
            </a:r>
            <a:r>
              <a:rPr sz="18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)이 다른 경우 가중치(w) 업데이트</a:t>
            </a:r>
          </a:p>
        </p:txBody>
      </p:sp>
      <p:pic>
        <p:nvPicPr>
          <p:cNvPr id="31" name="object 23">
            <a:extLst>
              <a:ext uri="{FF2B5EF4-FFF2-40B4-BE49-F238E27FC236}">
                <a16:creationId xmlns:a16="http://schemas.microsoft.com/office/drawing/2014/main" id="{2DFF3BF0-5941-DCFE-E0EC-C18AAB47FA8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67698" y="3490441"/>
            <a:ext cx="2739697" cy="309265"/>
          </a:xfrm>
          <a:prstGeom prst="rect">
            <a:avLst/>
          </a:prstGeom>
        </p:spPr>
      </p:pic>
      <p:sp>
        <p:nvSpPr>
          <p:cNvPr id="32" name="object 24">
            <a:extLst>
              <a:ext uri="{FF2B5EF4-FFF2-40B4-BE49-F238E27FC236}">
                <a16:creationId xmlns:a16="http://schemas.microsoft.com/office/drawing/2014/main" id="{4258DFD3-7F27-A183-C4F0-C3B5268DCEF1}"/>
              </a:ext>
            </a:extLst>
          </p:cNvPr>
          <p:cNvSpPr/>
          <p:nvPr/>
        </p:nvSpPr>
        <p:spPr>
          <a:xfrm>
            <a:off x="9387840" y="3902202"/>
            <a:ext cx="86995" cy="368300"/>
          </a:xfrm>
          <a:custGeom>
            <a:avLst/>
            <a:gdLst/>
            <a:ahLst/>
            <a:cxnLst/>
            <a:rect l="l" t="t" r="r" b="b"/>
            <a:pathLst>
              <a:path w="86995" h="368300">
                <a:moveTo>
                  <a:pt x="28955" y="281050"/>
                </a:moveTo>
                <a:lnTo>
                  <a:pt x="0" y="281050"/>
                </a:lnTo>
                <a:lnTo>
                  <a:pt x="43433" y="367919"/>
                </a:lnTo>
                <a:lnTo>
                  <a:pt x="79628" y="295529"/>
                </a:lnTo>
                <a:lnTo>
                  <a:pt x="28955" y="295529"/>
                </a:lnTo>
                <a:lnTo>
                  <a:pt x="28955" y="281050"/>
                </a:lnTo>
                <a:close/>
              </a:path>
              <a:path w="86995" h="368300">
                <a:moveTo>
                  <a:pt x="57911" y="0"/>
                </a:moveTo>
                <a:lnTo>
                  <a:pt x="28955" y="0"/>
                </a:lnTo>
                <a:lnTo>
                  <a:pt x="28955" y="295529"/>
                </a:lnTo>
                <a:lnTo>
                  <a:pt x="57911" y="295529"/>
                </a:lnTo>
                <a:lnTo>
                  <a:pt x="57911" y="0"/>
                </a:lnTo>
                <a:close/>
              </a:path>
              <a:path w="86995" h="368300">
                <a:moveTo>
                  <a:pt x="86867" y="281050"/>
                </a:moveTo>
                <a:lnTo>
                  <a:pt x="57911" y="281050"/>
                </a:lnTo>
                <a:lnTo>
                  <a:pt x="57911" y="295529"/>
                </a:lnTo>
                <a:lnTo>
                  <a:pt x="79628" y="295529"/>
                </a:lnTo>
                <a:lnTo>
                  <a:pt x="86867" y="281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6A34DAD0-D987-6C43-DDF2-BBB1C3844915}"/>
              </a:ext>
            </a:extLst>
          </p:cNvPr>
          <p:cNvSpPr txBox="1"/>
          <p:nvPr/>
        </p:nvSpPr>
        <p:spPr>
          <a:xfrm>
            <a:off x="7494270" y="4371594"/>
            <a:ext cx="4025265" cy="1947328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890269">
              <a:lnSpc>
                <a:spcPct val="100000"/>
              </a:lnSpc>
              <a:spcBef>
                <a:spcPts val="1025"/>
              </a:spcBef>
            </a:pPr>
            <a:r>
              <a:rPr sz="1800" b="1" err="1">
                <a:latin typeface="NanumSquare_ac" panose="020B0600000101010101" pitchFamily="34" charset="-127"/>
                <a:ea typeface="NanumSquare_ac" panose="020B0600000101010101" pitchFamily="34" charset="-127"/>
                <a:cs typeface="Adobe Gothic Std B"/>
              </a:rPr>
              <a:t>학습률</a:t>
            </a:r>
            <a:r>
              <a:rPr sz="1800" b="1">
                <a:latin typeface="NanumSquare_ac" panose="020B0600000101010101" pitchFamily="34" charset="-127"/>
                <a:ea typeface="NanumSquare_ac" panose="020B0600000101010101" pitchFamily="34" charset="-127"/>
                <a:cs typeface="Adobe Gothic Std B"/>
              </a:rPr>
              <a:t>(learning rate)</a:t>
            </a:r>
            <a:endParaRPr lang="ko-KR" altLang="en-US" sz="1800">
              <a:latin typeface="NanumSquare_ac" panose="020B0600000101010101" pitchFamily="34" charset="-127"/>
              <a:ea typeface="NanumSquare_ac" panose="020B0600000101010101" pitchFamily="34" charset="-127"/>
              <a:cs typeface="Adobe Gothic Std B"/>
            </a:endParaRPr>
          </a:p>
          <a:p>
            <a:pPr marL="398145" marR="275590" indent="199390">
              <a:lnSpc>
                <a:spcPct val="100000"/>
              </a:lnSpc>
              <a:spcBef>
                <a:spcPts val="1195"/>
              </a:spcBef>
            </a:pPr>
            <a:r>
              <a:rPr lang="ko-KR" altLang="en-US"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너무 작으면 학습 속도가 매우 느리고 너무 크면 가중치를 미세하게 조정하지 못하기 때문에 최적의 가중치를 찾기 어려움</a:t>
            </a:r>
            <a:endParaRPr lang="en-US" altLang="ko-KR" sz="1600">
              <a:latin typeface="NanumSquare_ac" panose="020B0600000101010101" pitchFamily="34" charset="-127"/>
              <a:ea typeface="NanumSquare_ac" panose="020B0600000101010101" pitchFamily="34" charset="-127"/>
              <a:cs typeface="Dotum"/>
            </a:endParaRPr>
          </a:p>
          <a:p>
            <a:pPr marL="398145" marR="275590" indent="199390">
              <a:lnSpc>
                <a:spcPct val="100000"/>
              </a:lnSpc>
              <a:spcBef>
                <a:spcPts val="1195"/>
              </a:spcBef>
            </a:pPr>
            <a:endParaRPr lang="ko-KR" altLang="en-US" sz="1600">
              <a:latin typeface="NanumSquare_ac" panose="020B0600000101010101" pitchFamily="34" charset="-127"/>
              <a:ea typeface="NanumSquare_ac" panose="020B0600000101010101" pitchFamily="34" charset="-127"/>
              <a:cs typeface="Dotum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5199C673-B263-A901-198C-935B89051535}"/>
              </a:ext>
            </a:extLst>
          </p:cNvPr>
          <p:cNvSpPr txBox="1"/>
          <p:nvPr/>
        </p:nvSpPr>
        <p:spPr>
          <a:xfrm>
            <a:off x="8527057" y="3050410"/>
            <a:ext cx="2180338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35">
                <a:latin typeface="NanumSquare_ac" panose="020B0600000101010101" pitchFamily="34" charset="-127"/>
                <a:cs typeface="Adobe Gothic Std B"/>
              </a:rPr>
              <a:t>가중치</a:t>
            </a:r>
            <a:r>
              <a:rPr sz="2200" b="1" spc="8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200" b="1" spc="-335">
                <a:latin typeface="NanumSquare_ac" panose="020B0600000101010101" pitchFamily="34" charset="-127"/>
                <a:cs typeface="Adobe Gothic Std B"/>
              </a:rPr>
              <a:t>조정</a:t>
            </a:r>
            <a:r>
              <a:rPr sz="2200" b="1" spc="7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200" b="1" spc="-390">
                <a:latin typeface="NanumSquare_ac" panose="020B0600000101010101" pitchFamily="34" charset="-127"/>
                <a:cs typeface="Adobe Gothic Std B"/>
              </a:rPr>
              <a:t>식</a:t>
            </a:r>
            <a:endParaRPr sz="2200">
              <a:latin typeface="NanumSquare_ac" panose="020B0600000101010101" pitchFamily="34" charset="-127"/>
              <a:cs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3702198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8221" y="3156966"/>
            <a:ext cx="658495" cy="282575"/>
          </a:xfrm>
          <a:custGeom>
            <a:avLst/>
            <a:gdLst/>
            <a:ahLst/>
            <a:cxnLst/>
            <a:rect l="l" t="t" r="r" b="b"/>
            <a:pathLst>
              <a:path w="658495" h="282575">
                <a:moveTo>
                  <a:pt x="568070" y="0"/>
                </a:moveTo>
                <a:lnTo>
                  <a:pt x="564006" y="11430"/>
                </a:lnTo>
                <a:lnTo>
                  <a:pt x="580370" y="18522"/>
                </a:lnTo>
                <a:lnTo>
                  <a:pt x="594423" y="28352"/>
                </a:lnTo>
                <a:lnTo>
                  <a:pt x="622956" y="73852"/>
                </a:lnTo>
                <a:lnTo>
                  <a:pt x="631287" y="115623"/>
                </a:lnTo>
                <a:lnTo>
                  <a:pt x="632332" y="139700"/>
                </a:lnTo>
                <a:lnTo>
                  <a:pt x="631285" y="164633"/>
                </a:lnTo>
                <a:lnTo>
                  <a:pt x="622903" y="207547"/>
                </a:lnTo>
                <a:lnTo>
                  <a:pt x="594423" y="253841"/>
                </a:lnTo>
                <a:lnTo>
                  <a:pt x="564514" y="270891"/>
                </a:lnTo>
                <a:lnTo>
                  <a:pt x="568070" y="282321"/>
                </a:lnTo>
                <a:lnTo>
                  <a:pt x="606567" y="264239"/>
                </a:lnTo>
                <a:lnTo>
                  <a:pt x="634873" y="232918"/>
                </a:lnTo>
                <a:lnTo>
                  <a:pt x="652303" y="191119"/>
                </a:lnTo>
                <a:lnTo>
                  <a:pt x="658113" y="141224"/>
                </a:lnTo>
                <a:lnTo>
                  <a:pt x="656659" y="115341"/>
                </a:lnTo>
                <a:lnTo>
                  <a:pt x="644987" y="69482"/>
                </a:lnTo>
                <a:lnTo>
                  <a:pt x="621863" y="32146"/>
                </a:lnTo>
                <a:lnTo>
                  <a:pt x="588525" y="7381"/>
                </a:lnTo>
                <a:lnTo>
                  <a:pt x="568070" y="0"/>
                </a:lnTo>
                <a:close/>
              </a:path>
              <a:path w="658495" h="282575">
                <a:moveTo>
                  <a:pt x="90042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7"/>
                </a:lnTo>
                <a:lnTo>
                  <a:pt x="13019" y="213036"/>
                </a:lnTo>
                <a:lnTo>
                  <a:pt x="36018" y="250227"/>
                </a:lnTo>
                <a:lnTo>
                  <a:pt x="6949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083" y="207547"/>
                </a:lnTo>
                <a:lnTo>
                  <a:pt x="26701" y="164633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3991" y="1539062"/>
            <a:ext cx="7463155" cy="1920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spc="-450">
                <a:latin typeface="NanumSquare_ac" panose="020B0600000101010101" pitchFamily="34" charset="-127"/>
                <a:cs typeface="Adobe Gothic Std B"/>
              </a:rPr>
              <a:t>편미분</a:t>
            </a:r>
            <a:endParaRPr sz="2800">
              <a:latin typeface="NanumSquare_ac" panose="020B0600000101010101" pitchFamily="34" charset="-127"/>
              <a:cs typeface="Adobe Gothic Std B"/>
            </a:endParaRPr>
          </a:p>
          <a:p>
            <a:pPr marL="25400">
              <a:lnSpc>
                <a:spcPct val="100000"/>
              </a:lnSpc>
              <a:spcBef>
                <a:spcPts val="1985"/>
              </a:spcBef>
            </a:pPr>
            <a:r>
              <a:rPr sz="1800" spc="-254">
                <a:latin typeface="Dotum"/>
                <a:cs typeface="Dotum"/>
              </a:rPr>
              <a:t>다변수함수의</a:t>
            </a:r>
            <a:r>
              <a:rPr sz="1800" spc="-155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특정</a:t>
            </a:r>
            <a:r>
              <a:rPr sz="1800" spc="-135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변수를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제외한</a:t>
            </a:r>
            <a:r>
              <a:rPr sz="1800" spc="-135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나머지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변수를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상수로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생각하여</a:t>
            </a:r>
            <a:r>
              <a:rPr sz="1800" spc="-130">
                <a:latin typeface="Dotum"/>
                <a:cs typeface="Dotum"/>
              </a:rPr>
              <a:t> </a:t>
            </a:r>
            <a:r>
              <a:rPr sz="1800" spc="-280">
                <a:latin typeface="Dotum"/>
                <a:cs typeface="Dotum"/>
              </a:rPr>
              <a:t>미분</a:t>
            </a:r>
            <a:endParaRPr sz="1800">
              <a:latin typeface="Dotum"/>
              <a:cs typeface="Dotum"/>
            </a:endParaRPr>
          </a:p>
          <a:p>
            <a:pPr>
              <a:lnSpc>
                <a:spcPct val="100000"/>
              </a:lnSpc>
            </a:pPr>
            <a:endParaRPr sz="2000">
              <a:latin typeface="Dotum"/>
              <a:cs typeface="Dot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Dotum"/>
              <a:cs typeface="Dotum"/>
            </a:endParaRPr>
          </a:p>
          <a:p>
            <a:pPr marL="3881120">
              <a:lnSpc>
                <a:spcPct val="100000"/>
              </a:lnSpc>
              <a:spcBef>
                <a:spcPts val="5"/>
              </a:spcBef>
              <a:tabLst>
                <a:tab pos="4733925" algn="l"/>
                <a:tab pos="5403215" algn="l"/>
              </a:tabLst>
            </a:pPr>
            <a:r>
              <a:rPr sz="2400">
                <a:latin typeface="Cambria Math"/>
                <a:cs typeface="Cambria Math"/>
              </a:rPr>
              <a:t>𝑧</a:t>
            </a:r>
            <a:r>
              <a:rPr sz="2400" spc="18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=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𝑓</a:t>
            </a:r>
            <a:r>
              <a:rPr sz="2400">
                <a:latin typeface="Cambria Math"/>
                <a:cs typeface="Cambria Math"/>
              </a:rPr>
              <a:t>	𝑥,</a:t>
            </a:r>
            <a:r>
              <a:rPr sz="2400" spc="-70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𝑦</a:t>
            </a:r>
            <a:r>
              <a:rPr sz="2400">
                <a:latin typeface="Cambria Math"/>
                <a:cs typeface="Cambria Math"/>
              </a:rPr>
              <a:t>	=</a:t>
            </a:r>
            <a:r>
              <a:rPr sz="2400" spc="130">
                <a:latin typeface="Cambria Math"/>
                <a:cs typeface="Cambria Math"/>
              </a:rPr>
              <a:t> </a:t>
            </a:r>
            <a:r>
              <a:rPr sz="2400" spc="80">
                <a:latin typeface="Cambria Math"/>
                <a:cs typeface="Cambria Math"/>
              </a:rPr>
              <a:t>𝑥</a:t>
            </a:r>
            <a:r>
              <a:rPr sz="2625" spc="120" baseline="28571">
                <a:latin typeface="Cambria Math"/>
                <a:cs typeface="Cambria Math"/>
              </a:rPr>
              <a:t>2</a:t>
            </a:r>
            <a:r>
              <a:rPr sz="2625" spc="359" baseline="28571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𝑥𝑦</a:t>
            </a:r>
            <a:r>
              <a:rPr sz="2400" spc="3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5">
                <a:latin typeface="Cambria Math"/>
                <a:cs typeface="Cambria Math"/>
              </a:rPr>
              <a:t> </a:t>
            </a:r>
            <a:r>
              <a:rPr sz="2400" spc="35">
                <a:latin typeface="Cambria Math"/>
                <a:cs typeface="Cambria Math"/>
              </a:rPr>
              <a:t>𝑦</a:t>
            </a:r>
            <a:r>
              <a:rPr sz="2625" spc="52" baseline="28571">
                <a:latin typeface="Cambria Math"/>
                <a:cs typeface="Cambria Math"/>
              </a:rPr>
              <a:t>2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77589" y="4199509"/>
            <a:ext cx="341630" cy="20320"/>
          </a:xfrm>
          <a:custGeom>
            <a:avLst/>
            <a:gdLst/>
            <a:ahLst/>
            <a:cxnLst/>
            <a:rect l="l" t="t" r="r" b="b"/>
            <a:pathLst>
              <a:path w="341629" h="20320">
                <a:moveTo>
                  <a:pt x="341375" y="0"/>
                </a:moveTo>
                <a:lnTo>
                  <a:pt x="0" y="0"/>
                </a:lnTo>
                <a:lnTo>
                  <a:pt x="0" y="19812"/>
                </a:lnTo>
                <a:lnTo>
                  <a:pt x="341375" y="19812"/>
                </a:lnTo>
                <a:lnTo>
                  <a:pt x="341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6177" y="4199509"/>
            <a:ext cx="344805" cy="20320"/>
          </a:xfrm>
          <a:custGeom>
            <a:avLst/>
            <a:gdLst/>
            <a:ahLst/>
            <a:cxnLst/>
            <a:rect l="l" t="t" r="r" b="b"/>
            <a:pathLst>
              <a:path w="344804" h="20320">
                <a:moveTo>
                  <a:pt x="344424" y="0"/>
                </a:moveTo>
                <a:lnTo>
                  <a:pt x="0" y="0"/>
                </a:lnTo>
                <a:lnTo>
                  <a:pt x="0" y="19812"/>
                </a:lnTo>
                <a:lnTo>
                  <a:pt x="344424" y="19812"/>
                </a:lnTo>
                <a:lnTo>
                  <a:pt x="344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74414" y="3748785"/>
            <a:ext cx="2762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2685" algn="l"/>
              </a:tabLst>
            </a:pPr>
            <a:r>
              <a:rPr sz="2400" spc="-25">
                <a:latin typeface="Cambria Math"/>
                <a:cs typeface="Cambria Math"/>
              </a:rPr>
              <a:t>𝜕𝑧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5270" y="4182821"/>
            <a:ext cx="2784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1415" algn="l"/>
              </a:tabLst>
            </a:pPr>
            <a:r>
              <a:rPr sz="2400" spc="-25">
                <a:latin typeface="Cambria Math"/>
                <a:cs typeface="Cambria Math"/>
              </a:rPr>
              <a:t>𝜕𝑥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0720" y="3978909"/>
            <a:ext cx="3629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5860" algn="l"/>
              </a:tabLst>
            </a:pPr>
            <a:r>
              <a:rPr sz="2400">
                <a:latin typeface="Cambria Math"/>
                <a:cs typeface="Cambria Math"/>
              </a:rPr>
              <a:t>=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2𝑥</a:t>
            </a:r>
            <a:r>
              <a:rPr sz="2400" spc="6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-10">
                <a:latin typeface="Cambria Math"/>
                <a:cs typeface="Cambria Math"/>
              </a:rPr>
              <a:t> </a:t>
            </a:r>
            <a:r>
              <a:rPr sz="2400" spc="-25">
                <a:latin typeface="Cambria Math"/>
                <a:cs typeface="Cambria Math"/>
              </a:rPr>
              <a:t>𝑦,</a:t>
            </a:r>
            <a:r>
              <a:rPr sz="2400">
                <a:latin typeface="Cambria Math"/>
                <a:cs typeface="Cambria Math"/>
              </a:rPr>
              <a:t>	=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2𝑦</a:t>
            </a:r>
            <a:r>
              <a:rPr sz="2400" spc="2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5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929" y="5260085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894" y="18522"/>
                </a:lnTo>
                <a:lnTo>
                  <a:pt x="595947" y="28352"/>
                </a:lnTo>
                <a:lnTo>
                  <a:pt x="624480" y="73852"/>
                </a:lnTo>
                <a:lnTo>
                  <a:pt x="632811" y="115623"/>
                </a:lnTo>
                <a:lnTo>
                  <a:pt x="633857" y="139700"/>
                </a:lnTo>
                <a:lnTo>
                  <a:pt x="632809" y="164633"/>
                </a:lnTo>
                <a:lnTo>
                  <a:pt x="624427" y="207547"/>
                </a:lnTo>
                <a:lnTo>
                  <a:pt x="595947" y="253841"/>
                </a:lnTo>
                <a:lnTo>
                  <a:pt x="566039" y="270891"/>
                </a:lnTo>
                <a:lnTo>
                  <a:pt x="569595" y="282320"/>
                </a:lnTo>
                <a:lnTo>
                  <a:pt x="608091" y="264239"/>
                </a:lnTo>
                <a:lnTo>
                  <a:pt x="636397" y="232917"/>
                </a:lnTo>
                <a:lnTo>
                  <a:pt x="653827" y="191119"/>
                </a:lnTo>
                <a:lnTo>
                  <a:pt x="659638" y="141223"/>
                </a:lnTo>
                <a:lnTo>
                  <a:pt x="658183" y="115341"/>
                </a:lnTo>
                <a:lnTo>
                  <a:pt x="646511" y="69482"/>
                </a:lnTo>
                <a:lnTo>
                  <a:pt x="623387" y="32146"/>
                </a:lnTo>
                <a:lnTo>
                  <a:pt x="590049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546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0" y="167177"/>
                </a:lnTo>
                <a:lnTo>
                  <a:pt x="13019" y="213036"/>
                </a:lnTo>
                <a:lnTo>
                  <a:pt x="36018" y="250227"/>
                </a:lnTo>
                <a:lnTo>
                  <a:pt x="69494" y="274941"/>
                </a:lnTo>
                <a:lnTo>
                  <a:pt x="90043" y="282320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083" y="207547"/>
                </a:lnTo>
                <a:lnTo>
                  <a:pt x="26701" y="164633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87673" y="5171058"/>
            <a:ext cx="140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  <a:tab pos="1167765" algn="l"/>
              </a:tabLst>
            </a:pPr>
            <a:r>
              <a:rPr sz="2400" spc="-25">
                <a:latin typeface="Cambria Math"/>
                <a:cs typeface="Cambria Math"/>
              </a:rPr>
              <a:t>∆𝑓</a:t>
            </a:r>
            <a:r>
              <a:rPr sz="2400">
                <a:latin typeface="Cambria Math"/>
                <a:cs typeface="Cambria Math"/>
              </a:rPr>
              <a:t>	𝑥,</a:t>
            </a:r>
            <a:r>
              <a:rPr sz="2400" spc="-60">
                <a:latin typeface="Cambria Math"/>
                <a:cs typeface="Cambria Math"/>
              </a:rPr>
              <a:t> 𝑦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92624" y="5011546"/>
            <a:ext cx="1156970" cy="777240"/>
          </a:xfrm>
          <a:custGeom>
            <a:avLst/>
            <a:gdLst/>
            <a:ahLst/>
            <a:cxnLst/>
            <a:rect l="l" t="t" r="r" b="b"/>
            <a:pathLst>
              <a:path w="1156970" h="777239">
                <a:moveTo>
                  <a:pt x="139954" y="11176"/>
                </a:moveTo>
                <a:lnTo>
                  <a:pt x="103962" y="29413"/>
                </a:lnTo>
                <a:lnTo>
                  <a:pt x="78117" y="65252"/>
                </a:lnTo>
                <a:lnTo>
                  <a:pt x="55435" y="107518"/>
                </a:lnTo>
                <a:lnTo>
                  <a:pt x="35941" y="156210"/>
                </a:lnTo>
                <a:lnTo>
                  <a:pt x="22974" y="198767"/>
                </a:lnTo>
                <a:lnTo>
                  <a:pt x="12915" y="243217"/>
                </a:lnTo>
                <a:lnTo>
                  <a:pt x="5727" y="289585"/>
                </a:lnTo>
                <a:lnTo>
                  <a:pt x="1422" y="337883"/>
                </a:lnTo>
                <a:lnTo>
                  <a:pt x="0" y="388239"/>
                </a:lnTo>
                <a:lnTo>
                  <a:pt x="1422" y="437730"/>
                </a:lnTo>
                <a:lnTo>
                  <a:pt x="5727" y="485673"/>
                </a:lnTo>
                <a:lnTo>
                  <a:pt x="12915" y="531952"/>
                </a:lnTo>
                <a:lnTo>
                  <a:pt x="22974" y="576605"/>
                </a:lnTo>
                <a:lnTo>
                  <a:pt x="35941" y="619607"/>
                </a:lnTo>
                <a:lnTo>
                  <a:pt x="55435" y="668997"/>
                </a:lnTo>
                <a:lnTo>
                  <a:pt x="78117" y="711720"/>
                </a:lnTo>
                <a:lnTo>
                  <a:pt x="103962" y="747776"/>
                </a:lnTo>
                <a:lnTo>
                  <a:pt x="132969" y="777151"/>
                </a:lnTo>
                <a:lnTo>
                  <a:pt x="139954" y="766127"/>
                </a:lnTo>
                <a:lnTo>
                  <a:pt x="115062" y="736269"/>
                </a:lnTo>
                <a:lnTo>
                  <a:pt x="93192" y="700392"/>
                </a:lnTo>
                <a:lnTo>
                  <a:pt x="74345" y="658507"/>
                </a:lnTo>
                <a:lnTo>
                  <a:pt x="58547" y="610603"/>
                </a:lnTo>
                <a:lnTo>
                  <a:pt x="46037" y="558558"/>
                </a:lnTo>
                <a:lnTo>
                  <a:pt x="37109" y="504151"/>
                </a:lnTo>
                <a:lnTo>
                  <a:pt x="31750" y="447370"/>
                </a:lnTo>
                <a:lnTo>
                  <a:pt x="29972" y="388112"/>
                </a:lnTo>
                <a:lnTo>
                  <a:pt x="31750" y="328002"/>
                </a:lnTo>
                <a:lnTo>
                  <a:pt x="37122" y="270687"/>
                </a:lnTo>
                <a:lnTo>
                  <a:pt x="46088" y="216319"/>
                </a:lnTo>
                <a:lnTo>
                  <a:pt x="58674" y="164846"/>
                </a:lnTo>
                <a:lnTo>
                  <a:pt x="74472" y="117754"/>
                </a:lnTo>
                <a:lnTo>
                  <a:pt x="93306" y="76441"/>
                </a:lnTo>
                <a:lnTo>
                  <a:pt x="115138" y="40932"/>
                </a:lnTo>
                <a:lnTo>
                  <a:pt x="139954" y="11176"/>
                </a:lnTo>
                <a:close/>
              </a:path>
              <a:path w="1156970" h="777239">
                <a:moveTo>
                  <a:pt x="497713" y="379730"/>
                </a:moveTo>
                <a:lnTo>
                  <a:pt x="150241" y="379730"/>
                </a:lnTo>
                <a:lnTo>
                  <a:pt x="150241" y="399542"/>
                </a:lnTo>
                <a:lnTo>
                  <a:pt x="497713" y="399542"/>
                </a:lnTo>
                <a:lnTo>
                  <a:pt x="497713" y="379730"/>
                </a:lnTo>
                <a:close/>
              </a:path>
              <a:path w="1156970" h="777239">
                <a:moveTo>
                  <a:pt x="1156589" y="388112"/>
                </a:moveTo>
                <a:lnTo>
                  <a:pt x="1155141" y="337883"/>
                </a:lnTo>
                <a:lnTo>
                  <a:pt x="1150810" y="289585"/>
                </a:lnTo>
                <a:lnTo>
                  <a:pt x="1143609" y="243217"/>
                </a:lnTo>
                <a:lnTo>
                  <a:pt x="1133551" y="198767"/>
                </a:lnTo>
                <a:lnTo>
                  <a:pt x="1120648" y="156210"/>
                </a:lnTo>
                <a:lnTo>
                  <a:pt x="1101064" y="107518"/>
                </a:lnTo>
                <a:lnTo>
                  <a:pt x="1078357" y="65252"/>
                </a:lnTo>
                <a:lnTo>
                  <a:pt x="1052487" y="29413"/>
                </a:lnTo>
                <a:lnTo>
                  <a:pt x="1023493" y="0"/>
                </a:lnTo>
                <a:lnTo>
                  <a:pt x="1016508" y="11176"/>
                </a:lnTo>
                <a:lnTo>
                  <a:pt x="1041298" y="40932"/>
                </a:lnTo>
                <a:lnTo>
                  <a:pt x="1063091" y="76441"/>
                </a:lnTo>
                <a:lnTo>
                  <a:pt x="1081925" y="117754"/>
                </a:lnTo>
                <a:lnTo>
                  <a:pt x="1097788" y="164846"/>
                </a:lnTo>
                <a:lnTo>
                  <a:pt x="1110361" y="216319"/>
                </a:lnTo>
                <a:lnTo>
                  <a:pt x="1119327" y="270687"/>
                </a:lnTo>
                <a:lnTo>
                  <a:pt x="1124699" y="328002"/>
                </a:lnTo>
                <a:lnTo>
                  <a:pt x="1126490" y="388239"/>
                </a:lnTo>
                <a:lnTo>
                  <a:pt x="1124699" y="447370"/>
                </a:lnTo>
                <a:lnTo>
                  <a:pt x="1119339" y="504151"/>
                </a:lnTo>
                <a:lnTo>
                  <a:pt x="1110411" y="558558"/>
                </a:lnTo>
                <a:lnTo>
                  <a:pt x="1097915" y="610603"/>
                </a:lnTo>
                <a:lnTo>
                  <a:pt x="1082103" y="658507"/>
                </a:lnTo>
                <a:lnTo>
                  <a:pt x="1063256" y="700392"/>
                </a:lnTo>
                <a:lnTo>
                  <a:pt x="1041387" y="736269"/>
                </a:lnTo>
                <a:lnTo>
                  <a:pt x="1016508" y="766127"/>
                </a:lnTo>
                <a:lnTo>
                  <a:pt x="1023493" y="777151"/>
                </a:lnTo>
                <a:lnTo>
                  <a:pt x="1052487" y="747776"/>
                </a:lnTo>
                <a:lnTo>
                  <a:pt x="1078357" y="711720"/>
                </a:lnTo>
                <a:lnTo>
                  <a:pt x="1101064" y="668997"/>
                </a:lnTo>
                <a:lnTo>
                  <a:pt x="1120648" y="619607"/>
                </a:lnTo>
                <a:lnTo>
                  <a:pt x="1133551" y="576605"/>
                </a:lnTo>
                <a:lnTo>
                  <a:pt x="1143609" y="531952"/>
                </a:lnTo>
                <a:lnTo>
                  <a:pt x="1150810" y="485673"/>
                </a:lnTo>
                <a:lnTo>
                  <a:pt x="1155141" y="437730"/>
                </a:lnTo>
                <a:lnTo>
                  <a:pt x="1156589" y="388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27040" y="5171058"/>
            <a:ext cx="88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,</a:t>
            </a:r>
          </a:p>
        </p:txBody>
      </p:sp>
      <p:sp>
        <p:nvSpPr>
          <p:cNvPr id="15" name="object 15"/>
          <p:cNvSpPr/>
          <p:nvPr/>
        </p:nvSpPr>
        <p:spPr>
          <a:xfrm>
            <a:off x="5651880" y="5391277"/>
            <a:ext cx="347980" cy="20320"/>
          </a:xfrm>
          <a:custGeom>
            <a:avLst/>
            <a:gdLst/>
            <a:ahLst/>
            <a:cxnLst/>
            <a:rect l="l" t="t" r="r" b="b"/>
            <a:pathLst>
              <a:path w="347979" h="20320">
                <a:moveTo>
                  <a:pt x="347472" y="0"/>
                </a:moveTo>
                <a:lnTo>
                  <a:pt x="0" y="0"/>
                </a:lnTo>
                <a:lnTo>
                  <a:pt x="0" y="19812"/>
                </a:lnTo>
                <a:lnTo>
                  <a:pt x="347472" y="19812"/>
                </a:lnTo>
                <a:lnTo>
                  <a:pt x="347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30800" y="4940934"/>
            <a:ext cx="8712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334" algn="l"/>
              </a:tabLst>
            </a:pPr>
            <a:r>
              <a:rPr sz="2400" spc="-25">
                <a:latin typeface="Cambria Math"/>
                <a:cs typeface="Cambria Math"/>
              </a:rPr>
              <a:t>𝜕𝑓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33847" y="5374944"/>
            <a:ext cx="873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065" algn="l"/>
              </a:tabLst>
            </a:pPr>
            <a:r>
              <a:rPr sz="2400" spc="-25">
                <a:latin typeface="Cambria Math"/>
                <a:cs typeface="Cambria Math"/>
              </a:rPr>
              <a:t>𝜕𝑥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46367" y="5171058"/>
            <a:ext cx="2458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=</a:t>
            </a:r>
            <a:r>
              <a:rPr sz="2400" spc="14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(2𝑥</a:t>
            </a:r>
            <a:r>
              <a:rPr sz="2400" spc="6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1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𝑦,</a:t>
            </a:r>
            <a:r>
              <a:rPr sz="2400" spc="-13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2𝑦</a:t>
            </a:r>
            <a:r>
              <a:rPr sz="2400" spc="2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+</a:t>
            </a:r>
            <a:r>
              <a:rPr sz="2400" spc="15">
                <a:latin typeface="Cambria Math"/>
                <a:cs typeface="Cambria Math"/>
              </a:rPr>
              <a:t> </a:t>
            </a:r>
            <a:r>
              <a:rPr sz="2400" spc="-25">
                <a:latin typeface="Cambria Math"/>
                <a:cs typeface="Cambria Math"/>
              </a:rPr>
              <a:t>𝑥)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Chain</a:t>
            </a:r>
            <a:r>
              <a:rPr spc="90"/>
              <a:t> </a:t>
            </a:r>
            <a:r>
              <a:rPr spc="-20"/>
              <a:t>Rule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6691" y="2217165"/>
            <a:ext cx="402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>
                <a:latin typeface="Dotum"/>
                <a:cs typeface="Dotum"/>
              </a:rPr>
              <a:t>연쇄</a:t>
            </a:r>
            <a:r>
              <a:rPr sz="1800" spc="-145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법칙,</a:t>
            </a:r>
            <a:r>
              <a:rPr sz="1800" spc="-145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합성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함수를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미분할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때의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54">
                <a:latin typeface="Dotum"/>
                <a:cs typeface="Dotum"/>
              </a:rPr>
              <a:t>계산</a:t>
            </a:r>
            <a:r>
              <a:rPr sz="1800" spc="-140">
                <a:latin typeface="Dotum"/>
                <a:cs typeface="Dotum"/>
              </a:rPr>
              <a:t> </a:t>
            </a:r>
            <a:r>
              <a:rPr sz="1800" spc="-280">
                <a:latin typeface="Dotum"/>
                <a:cs typeface="Dotum"/>
              </a:rPr>
              <a:t>공식</a:t>
            </a:r>
            <a:endParaRPr sz="1800">
              <a:latin typeface="Dotum"/>
              <a:cs typeface="Dotum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2740" y="3712336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6098" y="11430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9" y="270763"/>
                </a:lnTo>
                <a:lnTo>
                  <a:pt x="280035" y="282320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8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1001" y="3668394"/>
            <a:ext cx="835025" cy="368300"/>
          </a:xfrm>
          <a:custGeom>
            <a:avLst/>
            <a:gdLst/>
            <a:ahLst/>
            <a:cxnLst/>
            <a:rect l="l" t="t" r="r" b="b"/>
            <a:pathLst>
              <a:path w="835025" h="368300">
                <a:moveTo>
                  <a:pt x="100457" y="12192"/>
                </a:moveTo>
                <a:lnTo>
                  <a:pt x="96774" y="0"/>
                </a:lnTo>
                <a:lnTo>
                  <a:pt x="74866" y="8534"/>
                </a:lnTo>
                <a:lnTo>
                  <a:pt x="55626" y="21920"/>
                </a:lnTo>
                <a:lnTo>
                  <a:pt x="25146" y="63246"/>
                </a:lnTo>
                <a:lnTo>
                  <a:pt x="6286" y="118973"/>
                </a:lnTo>
                <a:lnTo>
                  <a:pt x="0" y="184023"/>
                </a:lnTo>
                <a:lnTo>
                  <a:pt x="1562" y="217792"/>
                </a:lnTo>
                <a:lnTo>
                  <a:pt x="14135" y="278231"/>
                </a:lnTo>
                <a:lnTo>
                  <a:pt x="39052" y="328028"/>
                </a:lnTo>
                <a:lnTo>
                  <a:pt x="74866" y="359651"/>
                </a:lnTo>
                <a:lnTo>
                  <a:pt x="96774" y="368173"/>
                </a:lnTo>
                <a:lnTo>
                  <a:pt x="100457" y="355981"/>
                </a:lnTo>
                <a:lnTo>
                  <a:pt x="83540" y="347218"/>
                </a:lnTo>
                <a:lnTo>
                  <a:pt x="68808" y="334454"/>
                </a:lnTo>
                <a:lnTo>
                  <a:pt x="45847" y="296926"/>
                </a:lnTo>
                <a:lnTo>
                  <a:pt x="32016" y="246087"/>
                </a:lnTo>
                <a:lnTo>
                  <a:pt x="27432" y="184277"/>
                </a:lnTo>
                <a:lnTo>
                  <a:pt x="28575" y="151930"/>
                </a:lnTo>
                <a:lnTo>
                  <a:pt x="37769" y="95402"/>
                </a:lnTo>
                <a:lnTo>
                  <a:pt x="56248" y="50482"/>
                </a:lnTo>
                <a:lnTo>
                  <a:pt x="83540" y="20955"/>
                </a:lnTo>
                <a:lnTo>
                  <a:pt x="100457" y="12192"/>
                </a:lnTo>
                <a:close/>
              </a:path>
              <a:path w="835025" h="368300">
                <a:moveTo>
                  <a:pt x="421767" y="55372"/>
                </a:moveTo>
                <a:lnTo>
                  <a:pt x="417703" y="43942"/>
                </a:lnTo>
                <a:lnTo>
                  <a:pt x="397243" y="51333"/>
                </a:lnTo>
                <a:lnTo>
                  <a:pt x="379298" y="62026"/>
                </a:lnTo>
                <a:lnTo>
                  <a:pt x="350901" y="93345"/>
                </a:lnTo>
                <a:lnTo>
                  <a:pt x="333463" y="135356"/>
                </a:lnTo>
                <a:lnTo>
                  <a:pt x="327647" y="185166"/>
                </a:lnTo>
                <a:lnTo>
                  <a:pt x="329107" y="211112"/>
                </a:lnTo>
                <a:lnTo>
                  <a:pt x="340728" y="256933"/>
                </a:lnTo>
                <a:lnTo>
                  <a:pt x="363778" y="294170"/>
                </a:lnTo>
                <a:lnTo>
                  <a:pt x="397167" y="318884"/>
                </a:lnTo>
                <a:lnTo>
                  <a:pt x="417703" y="326263"/>
                </a:lnTo>
                <a:lnTo>
                  <a:pt x="421246" y="314706"/>
                </a:lnTo>
                <a:lnTo>
                  <a:pt x="405180" y="307606"/>
                </a:lnTo>
                <a:lnTo>
                  <a:pt x="391299" y="297726"/>
                </a:lnTo>
                <a:lnTo>
                  <a:pt x="362864" y="251472"/>
                </a:lnTo>
                <a:lnTo>
                  <a:pt x="354482" y="208534"/>
                </a:lnTo>
                <a:lnTo>
                  <a:pt x="353441" y="183642"/>
                </a:lnTo>
                <a:lnTo>
                  <a:pt x="354482" y="159575"/>
                </a:lnTo>
                <a:lnTo>
                  <a:pt x="362864" y="117805"/>
                </a:lnTo>
                <a:lnTo>
                  <a:pt x="391414" y="72250"/>
                </a:lnTo>
                <a:lnTo>
                  <a:pt x="405447" y="62458"/>
                </a:lnTo>
                <a:lnTo>
                  <a:pt x="421767" y="55372"/>
                </a:lnTo>
                <a:close/>
              </a:path>
              <a:path w="835025" h="368300">
                <a:moveTo>
                  <a:pt x="697738" y="185166"/>
                </a:moveTo>
                <a:lnTo>
                  <a:pt x="691921" y="135356"/>
                </a:lnTo>
                <a:lnTo>
                  <a:pt x="674497" y="93345"/>
                </a:lnTo>
                <a:lnTo>
                  <a:pt x="646087" y="62026"/>
                </a:lnTo>
                <a:lnTo>
                  <a:pt x="607695" y="43942"/>
                </a:lnTo>
                <a:lnTo>
                  <a:pt x="603758" y="55372"/>
                </a:lnTo>
                <a:lnTo>
                  <a:pt x="620064" y="62458"/>
                </a:lnTo>
                <a:lnTo>
                  <a:pt x="634111" y="72250"/>
                </a:lnTo>
                <a:lnTo>
                  <a:pt x="662622" y="117805"/>
                </a:lnTo>
                <a:lnTo>
                  <a:pt x="670928" y="159575"/>
                </a:lnTo>
                <a:lnTo>
                  <a:pt x="671957" y="183642"/>
                </a:lnTo>
                <a:lnTo>
                  <a:pt x="670902" y="208534"/>
                </a:lnTo>
                <a:lnTo>
                  <a:pt x="662571" y="251472"/>
                </a:lnTo>
                <a:lnTo>
                  <a:pt x="634149" y="297726"/>
                </a:lnTo>
                <a:lnTo>
                  <a:pt x="604139" y="314706"/>
                </a:lnTo>
                <a:lnTo>
                  <a:pt x="607695" y="326263"/>
                </a:lnTo>
                <a:lnTo>
                  <a:pt x="646188" y="308190"/>
                </a:lnTo>
                <a:lnTo>
                  <a:pt x="674497" y="276860"/>
                </a:lnTo>
                <a:lnTo>
                  <a:pt x="691921" y="235013"/>
                </a:lnTo>
                <a:lnTo>
                  <a:pt x="696277" y="211112"/>
                </a:lnTo>
                <a:lnTo>
                  <a:pt x="697738" y="185166"/>
                </a:lnTo>
                <a:close/>
              </a:path>
              <a:path w="835025" h="368300">
                <a:moveTo>
                  <a:pt x="834644" y="184023"/>
                </a:moveTo>
                <a:lnTo>
                  <a:pt x="828357" y="118973"/>
                </a:lnTo>
                <a:lnTo>
                  <a:pt x="809498" y="63246"/>
                </a:lnTo>
                <a:lnTo>
                  <a:pt x="779005" y="21920"/>
                </a:lnTo>
                <a:lnTo>
                  <a:pt x="737870" y="0"/>
                </a:lnTo>
                <a:lnTo>
                  <a:pt x="734187" y="12192"/>
                </a:lnTo>
                <a:lnTo>
                  <a:pt x="751090" y="20955"/>
                </a:lnTo>
                <a:lnTo>
                  <a:pt x="765822" y="33718"/>
                </a:lnTo>
                <a:lnTo>
                  <a:pt x="788797" y="71247"/>
                </a:lnTo>
                <a:lnTo>
                  <a:pt x="802678" y="122288"/>
                </a:lnTo>
                <a:lnTo>
                  <a:pt x="807339" y="184277"/>
                </a:lnTo>
                <a:lnTo>
                  <a:pt x="806170" y="216547"/>
                </a:lnTo>
                <a:lnTo>
                  <a:pt x="796886" y="272884"/>
                </a:lnTo>
                <a:lnTo>
                  <a:pt x="778383" y="317690"/>
                </a:lnTo>
                <a:lnTo>
                  <a:pt x="751090" y="347218"/>
                </a:lnTo>
                <a:lnTo>
                  <a:pt x="734187" y="355981"/>
                </a:lnTo>
                <a:lnTo>
                  <a:pt x="737870" y="368173"/>
                </a:lnTo>
                <a:lnTo>
                  <a:pt x="779018" y="346265"/>
                </a:lnTo>
                <a:lnTo>
                  <a:pt x="809498" y="304927"/>
                </a:lnTo>
                <a:lnTo>
                  <a:pt x="828357" y="249199"/>
                </a:lnTo>
                <a:lnTo>
                  <a:pt x="833069" y="217792"/>
                </a:lnTo>
                <a:lnTo>
                  <a:pt x="834644" y="184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55484" y="351167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12" baseline="-20833">
                <a:latin typeface="Cambria Math"/>
                <a:cs typeface="Cambria Math"/>
              </a:rPr>
              <a:t>𝑔</a:t>
            </a:r>
            <a:r>
              <a:rPr sz="1750" spc="75">
                <a:latin typeface="Cambria Math"/>
                <a:cs typeface="Cambria Math"/>
              </a:rPr>
              <a:t>′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02956" y="3712336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6098" y="11430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8" y="270763"/>
                </a:lnTo>
                <a:lnTo>
                  <a:pt x="280035" y="282320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7778" y="3622929"/>
            <a:ext cx="3376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685165" algn="l"/>
                <a:tab pos="982344" algn="l"/>
                <a:tab pos="2014220" algn="l"/>
                <a:tab pos="2331085" algn="l"/>
                <a:tab pos="3175635" algn="l"/>
              </a:tabLst>
            </a:pPr>
            <a:r>
              <a:rPr sz="2400" spc="-25">
                <a:latin typeface="Cambria Math"/>
                <a:cs typeface="Cambria Math"/>
              </a:rPr>
              <a:t>𝑓(𝑔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𝑥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90">
                <a:latin typeface="Cambria Math"/>
                <a:cs typeface="Cambria Math"/>
              </a:rPr>
              <a:t>)</a:t>
            </a:r>
            <a:r>
              <a:rPr sz="2625" spc="135" baseline="28571">
                <a:latin typeface="Cambria Math"/>
                <a:cs typeface="Cambria Math"/>
              </a:rPr>
              <a:t>′</a:t>
            </a:r>
            <a:r>
              <a:rPr sz="2625" spc="547" baseline="28571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=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𝑓</a:t>
            </a:r>
            <a:r>
              <a:rPr sz="2625" spc="195" baseline="28571">
                <a:latin typeface="Cambria Math"/>
                <a:cs typeface="Cambria Math"/>
              </a:rPr>
              <a:t>′</a:t>
            </a:r>
            <a:r>
              <a:rPr sz="2625" baseline="28571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𝑔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𝑥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4436" y="4451477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6098" y="11430"/>
                </a:lnTo>
                <a:lnTo>
                  <a:pt x="292405" y="18504"/>
                </a:lnTo>
                <a:lnTo>
                  <a:pt x="306450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8" y="270764"/>
                </a:lnTo>
                <a:lnTo>
                  <a:pt x="280035" y="282321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7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4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0504" y="4451477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80035" y="0"/>
                </a:moveTo>
                <a:lnTo>
                  <a:pt x="276098" y="11430"/>
                </a:lnTo>
                <a:lnTo>
                  <a:pt x="292405" y="18504"/>
                </a:lnTo>
                <a:lnTo>
                  <a:pt x="306451" y="28305"/>
                </a:lnTo>
                <a:lnTo>
                  <a:pt x="334974" y="73852"/>
                </a:lnTo>
                <a:lnTo>
                  <a:pt x="343269" y="115623"/>
                </a:lnTo>
                <a:lnTo>
                  <a:pt x="344297" y="139700"/>
                </a:lnTo>
                <a:lnTo>
                  <a:pt x="343251" y="164580"/>
                </a:lnTo>
                <a:lnTo>
                  <a:pt x="334920" y="207529"/>
                </a:lnTo>
                <a:lnTo>
                  <a:pt x="306498" y="253777"/>
                </a:lnTo>
                <a:lnTo>
                  <a:pt x="276479" y="270764"/>
                </a:lnTo>
                <a:lnTo>
                  <a:pt x="280035" y="282321"/>
                </a:lnTo>
                <a:lnTo>
                  <a:pt x="318531" y="264239"/>
                </a:lnTo>
                <a:lnTo>
                  <a:pt x="346837" y="232918"/>
                </a:lnTo>
                <a:lnTo>
                  <a:pt x="364267" y="191071"/>
                </a:lnTo>
                <a:lnTo>
                  <a:pt x="370078" y="141224"/>
                </a:lnTo>
                <a:lnTo>
                  <a:pt x="368625" y="115339"/>
                </a:lnTo>
                <a:lnTo>
                  <a:pt x="357004" y="69429"/>
                </a:lnTo>
                <a:lnTo>
                  <a:pt x="333881" y="32093"/>
                </a:lnTo>
                <a:lnTo>
                  <a:pt x="300491" y="7379"/>
                </a:lnTo>
                <a:lnTo>
                  <a:pt x="280035" y="0"/>
                </a:lnTo>
                <a:close/>
              </a:path>
              <a:path w="370204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16910" y="4362450"/>
            <a:ext cx="3213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7730" algn="l"/>
                <a:tab pos="1186180" algn="l"/>
                <a:tab pos="2193290" algn="l"/>
                <a:tab pos="2492375" algn="l"/>
              </a:tabLst>
            </a:pPr>
            <a:r>
              <a:rPr sz="2400">
                <a:latin typeface="Cambria Math"/>
                <a:cs typeface="Cambria Math"/>
              </a:rPr>
              <a:t>𝑦</a:t>
            </a:r>
            <a:r>
              <a:rPr sz="2400" spc="16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=</a:t>
            </a:r>
            <a:r>
              <a:rPr sz="2400" spc="140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𝑓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lang="en-US" sz="2400">
                <a:latin typeface="Cambria Math"/>
                <a:cs typeface="Cambria Math"/>
              </a:rPr>
              <a:t>u</a:t>
            </a:r>
            <a:r>
              <a:rPr sz="2400">
                <a:latin typeface="Cambria Math"/>
                <a:cs typeface="Cambria Math"/>
              </a:rPr>
              <a:t>	,</a:t>
            </a:r>
            <a:r>
              <a:rPr sz="2400" spc="-14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𝑢</a:t>
            </a:r>
            <a:r>
              <a:rPr sz="2400" spc="204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=</a:t>
            </a:r>
            <a:r>
              <a:rPr sz="2400" spc="125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𝑔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50">
                <a:latin typeface="Cambria Math"/>
                <a:cs typeface="Cambria Math"/>
              </a:rPr>
              <a:t>𝑥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340">
                <a:latin typeface="Dotum"/>
                <a:cs typeface="Dotum"/>
              </a:rPr>
              <a:t>일</a:t>
            </a:r>
            <a:r>
              <a:rPr sz="2400" spc="50">
                <a:latin typeface="Dotum"/>
                <a:cs typeface="Dotum"/>
              </a:rPr>
              <a:t> </a:t>
            </a:r>
            <a:r>
              <a:rPr sz="2400" spc="-355">
                <a:latin typeface="Dotum"/>
                <a:cs typeface="Dotum"/>
              </a:rPr>
              <a:t>때,</a:t>
            </a:r>
            <a:endParaRPr sz="240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75119" y="4582667"/>
            <a:ext cx="285115" cy="20320"/>
          </a:xfrm>
          <a:custGeom>
            <a:avLst/>
            <a:gdLst/>
            <a:ahLst/>
            <a:cxnLst/>
            <a:rect l="l" t="t" r="r" b="b"/>
            <a:pathLst>
              <a:path w="285115" h="20320">
                <a:moveTo>
                  <a:pt x="284988" y="0"/>
                </a:moveTo>
                <a:lnTo>
                  <a:pt x="0" y="0"/>
                </a:lnTo>
                <a:lnTo>
                  <a:pt x="0" y="19811"/>
                </a:lnTo>
                <a:lnTo>
                  <a:pt x="284988" y="19811"/>
                </a:lnTo>
                <a:lnTo>
                  <a:pt x="28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3404" y="4582667"/>
            <a:ext cx="287020" cy="20320"/>
          </a:xfrm>
          <a:custGeom>
            <a:avLst/>
            <a:gdLst/>
            <a:ahLst/>
            <a:cxnLst/>
            <a:rect l="l" t="t" r="r" b="b"/>
            <a:pathLst>
              <a:path w="287020" h="20320">
                <a:moveTo>
                  <a:pt x="286511" y="0"/>
                </a:moveTo>
                <a:lnTo>
                  <a:pt x="0" y="0"/>
                </a:lnTo>
                <a:lnTo>
                  <a:pt x="0" y="19811"/>
                </a:lnTo>
                <a:lnTo>
                  <a:pt x="286511" y="19811"/>
                </a:lnTo>
                <a:lnTo>
                  <a:pt x="286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0895" y="4582667"/>
            <a:ext cx="287020" cy="20320"/>
          </a:xfrm>
          <a:custGeom>
            <a:avLst/>
            <a:gdLst/>
            <a:ahLst/>
            <a:cxnLst/>
            <a:rect l="l" t="t" r="r" b="b"/>
            <a:pathLst>
              <a:path w="287020" h="20320">
                <a:moveTo>
                  <a:pt x="286511" y="0"/>
                </a:moveTo>
                <a:lnTo>
                  <a:pt x="0" y="0"/>
                </a:lnTo>
                <a:lnTo>
                  <a:pt x="0" y="19811"/>
                </a:lnTo>
                <a:lnTo>
                  <a:pt x="286511" y="19811"/>
                </a:lnTo>
                <a:lnTo>
                  <a:pt x="286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25208" y="4116433"/>
            <a:ext cx="1639570" cy="7747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30"/>
              </a:spcBef>
              <a:tabLst>
                <a:tab pos="798830" algn="l"/>
              </a:tabLst>
            </a:pPr>
            <a:r>
              <a:rPr sz="1750" spc="110">
                <a:latin typeface="Cambria Math"/>
                <a:cs typeface="Cambria Math"/>
              </a:rPr>
              <a:t>𝜕𝑦</a:t>
            </a:r>
            <a:r>
              <a:rPr sz="1750" spc="340">
                <a:latin typeface="Cambria Math"/>
                <a:cs typeface="Cambria Math"/>
              </a:rPr>
              <a:t> </a:t>
            </a:r>
            <a:r>
              <a:rPr sz="3600" spc="-75" baseline="-32407">
                <a:latin typeface="Cambria Math"/>
                <a:cs typeface="Cambria Math"/>
              </a:rPr>
              <a:t>=</a:t>
            </a:r>
            <a:r>
              <a:rPr sz="3600" baseline="-32407">
                <a:latin typeface="Cambria Math"/>
                <a:cs typeface="Cambria Math"/>
              </a:rPr>
              <a:t>	</a:t>
            </a:r>
            <a:r>
              <a:rPr sz="1750" spc="110">
                <a:latin typeface="Cambria Math"/>
                <a:cs typeface="Cambria Math"/>
              </a:rPr>
              <a:t>𝜕𝑦</a:t>
            </a:r>
            <a:r>
              <a:rPr sz="1750" spc="210">
                <a:latin typeface="Cambria Math"/>
                <a:cs typeface="Cambria Math"/>
              </a:rPr>
              <a:t> </a:t>
            </a:r>
            <a:r>
              <a:rPr sz="3600" spc="120" baseline="-32407">
                <a:latin typeface="Cambria Math"/>
                <a:cs typeface="Cambria Math"/>
              </a:rPr>
              <a:t>∙</a:t>
            </a:r>
            <a:r>
              <a:rPr sz="3600" spc="15" baseline="-32407">
                <a:latin typeface="Cambria Math"/>
                <a:cs typeface="Cambria Math"/>
              </a:rPr>
              <a:t> </a:t>
            </a:r>
            <a:r>
              <a:rPr sz="1750" spc="90">
                <a:latin typeface="Cambria Math"/>
                <a:cs typeface="Cambria Math"/>
              </a:rPr>
              <a:t>𝜕𝑢</a:t>
            </a:r>
            <a:endParaRPr sz="1750">
              <a:latin typeface="Cambria Math"/>
              <a:cs typeface="Cambria Math"/>
            </a:endParaRPr>
          </a:p>
          <a:p>
            <a:pPr marL="55244">
              <a:lnSpc>
                <a:spcPct val="100000"/>
              </a:lnSpc>
              <a:spcBef>
                <a:spcPts val="390"/>
              </a:spcBef>
              <a:tabLst>
                <a:tab pos="798830" algn="l"/>
                <a:tab pos="1310640" algn="l"/>
              </a:tabLst>
            </a:pPr>
            <a:r>
              <a:rPr sz="1750" spc="75">
                <a:latin typeface="Cambria Math"/>
                <a:cs typeface="Cambria Math"/>
              </a:rPr>
              <a:t>𝜕𝑥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80">
                <a:latin typeface="Cambria Math"/>
                <a:cs typeface="Cambria Math"/>
              </a:rPr>
              <a:t>𝜕𝑢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75">
                <a:latin typeface="Cambria Math"/>
                <a:cs typeface="Cambria Math"/>
              </a:rPr>
              <a:t>𝜕𝑥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23529" y="4362450"/>
            <a:ext cx="550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5">
                <a:latin typeface="Dotum"/>
                <a:cs typeface="Dotum"/>
              </a:rPr>
              <a:t>성립</a:t>
            </a:r>
            <a:endParaRPr sz="24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7814309" y="1722882"/>
            <a:ext cx="3455035" cy="763905"/>
          </a:xfrm>
          <a:custGeom>
            <a:avLst/>
            <a:gdLst/>
            <a:ahLst/>
            <a:cxnLst/>
            <a:rect l="l" t="t" r="r" b="b"/>
            <a:pathLst>
              <a:path w="3455034" h="763905">
                <a:moveTo>
                  <a:pt x="0" y="763524"/>
                </a:moveTo>
                <a:lnTo>
                  <a:pt x="3454907" y="763524"/>
                </a:lnTo>
                <a:lnTo>
                  <a:pt x="3454907" y="0"/>
                </a:lnTo>
                <a:lnTo>
                  <a:pt x="0" y="0"/>
                </a:lnTo>
                <a:lnTo>
                  <a:pt x="0" y="76352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4725" y="2029460"/>
            <a:ext cx="100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110">
                <a:latin typeface="Cambria Math"/>
                <a:cs typeface="Cambria Math"/>
              </a:rPr>
              <a:t>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42425" y="2029460"/>
            <a:ext cx="100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110">
                <a:latin typeface="Cambria Math"/>
                <a:cs typeface="Cambria Math"/>
              </a:rPr>
              <a:t>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43972" y="2094992"/>
            <a:ext cx="699770" cy="17145"/>
          </a:xfrm>
          <a:custGeom>
            <a:avLst/>
            <a:gdLst/>
            <a:ahLst/>
            <a:cxnLst/>
            <a:rect l="l" t="t" r="r" b="b"/>
            <a:pathLst>
              <a:path w="699770" h="17144">
                <a:moveTo>
                  <a:pt x="699516" y="0"/>
                </a:moveTo>
                <a:lnTo>
                  <a:pt x="0" y="0"/>
                </a:lnTo>
                <a:lnTo>
                  <a:pt x="0" y="16763"/>
                </a:lnTo>
                <a:lnTo>
                  <a:pt x="699516" y="16763"/>
                </a:lnTo>
                <a:lnTo>
                  <a:pt x="699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13877" y="1768856"/>
            <a:ext cx="2279650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30985">
              <a:lnSpc>
                <a:spcPts val="1750"/>
              </a:lnSpc>
              <a:spcBef>
                <a:spcPts val="105"/>
              </a:spcBef>
            </a:pPr>
            <a:r>
              <a:rPr sz="3000" spc="-15" baseline="11111">
                <a:latin typeface="Cambria Math"/>
                <a:cs typeface="Cambria Math"/>
              </a:rPr>
              <a:t>𝜕𝐽</a:t>
            </a:r>
            <a:r>
              <a:rPr sz="1450" spc="-10">
                <a:latin typeface="Cambria Math"/>
                <a:cs typeface="Cambria Math"/>
              </a:rPr>
              <a:t>𝑡𝑜𝑡𝑎𝑙</a:t>
            </a:r>
            <a:endParaRPr sz="1450">
              <a:latin typeface="Cambria Math"/>
              <a:cs typeface="Cambria Math"/>
            </a:endParaRPr>
          </a:p>
          <a:p>
            <a:pPr marL="25400">
              <a:lnSpc>
                <a:spcPts val="1225"/>
              </a:lnSpc>
              <a:tabLst>
                <a:tab pos="355600" algn="l"/>
                <a:tab pos="1044575" algn="l"/>
              </a:tabLst>
            </a:pPr>
            <a:r>
              <a:rPr sz="2000" spc="-50">
                <a:latin typeface="Cambria Math"/>
                <a:cs typeface="Cambria Math"/>
              </a:rPr>
              <a:t>𝑤</a:t>
            </a:r>
            <a:r>
              <a:rPr sz="2000">
                <a:latin typeface="Cambria Math"/>
                <a:cs typeface="Cambria Math"/>
              </a:rPr>
              <a:t>	=</a:t>
            </a:r>
            <a:r>
              <a:rPr sz="2000" spc="55">
                <a:latin typeface="Cambria Math"/>
                <a:cs typeface="Cambria Math"/>
              </a:rPr>
              <a:t>  </a:t>
            </a:r>
            <a:r>
              <a:rPr sz="2000" spc="-60">
                <a:latin typeface="Cambria Math"/>
                <a:cs typeface="Cambria Math"/>
              </a:rPr>
              <a:t>𝑤</a:t>
            </a:r>
            <a:r>
              <a:rPr sz="2000">
                <a:latin typeface="Cambria Math"/>
                <a:cs typeface="Cambria Math"/>
              </a:rPr>
              <a:t>	−</a:t>
            </a:r>
            <a:r>
              <a:rPr sz="2000" spc="450">
                <a:latin typeface="Cambria Math"/>
                <a:cs typeface="Cambria Math"/>
              </a:rPr>
              <a:t> </a:t>
            </a:r>
            <a:r>
              <a:rPr sz="2000" spc="-50">
                <a:latin typeface="Cambria Math"/>
                <a:cs typeface="Cambria Math"/>
              </a:rPr>
              <a:t>𝜂</a:t>
            </a:r>
            <a:endParaRPr sz="2000">
              <a:latin typeface="Cambria Math"/>
              <a:cs typeface="Cambria Math"/>
            </a:endParaRPr>
          </a:p>
          <a:p>
            <a:pPr marL="1675764">
              <a:lnSpc>
                <a:spcPts val="1870"/>
              </a:lnSpc>
            </a:pPr>
            <a:r>
              <a:rPr sz="2000" spc="-25">
                <a:latin typeface="Cambria Math"/>
                <a:cs typeface="Cambria Math"/>
              </a:rPr>
              <a:t>𝜕𝑤</a:t>
            </a:r>
            <a:r>
              <a:rPr sz="2175" spc="-37" baseline="-15325">
                <a:latin typeface="Cambria Math"/>
                <a:cs typeface="Cambria Math"/>
              </a:rPr>
              <a:t>𝑗</a:t>
            </a:r>
            <a:endParaRPr sz="2175" baseline="-15325">
              <a:latin typeface="Cambria Math"/>
              <a:cs typeface="Cambria Math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750" y="3058780"/>
            <a:ext cx="5002960" cy="278112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76841" y="4361763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09301" y="4338904"/>
            <a:ext cx="43560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5">
                <a:latin typeface="Cambria Math"/>
                <a:cs typeface="Cambria Math"/>
              </a:rPr>
              <a:t>𝑡𝑜𝑡𝑎𝑙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1943" y="4230700"/>
            <a:ext cx="3598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3175000" algn="l"/>
              </a:tabLst>
            </a:pPr>
            <a:r>
              <a:rPr sz="1800" b="1" spc="-260">
                <a:latin typeface="NanumSquare_ac" panose="020B0600000101010101" pitchFamily="34" charset="-127"/>
                <a:cs typeface="Adobe Gothic Std B"/>
              </a:rPr>
              <a:t>역전파의</a:t>
            </a:r>
            <a:r>
              <a:rPr sz="1800" b="1" spc="6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 b="1" spc="-260">
                <a:latin typeface="NanumSquare_ac" panose="020B0600000101010101" pitchFamily="34" charset="-127"/>
                <a:cs typeface="Adobe Gothic Std B"/>
              </a:rPr>
              <a:t>출발노드인</a:t>
            </a:r>
            <a:r>
              <a:rPr sz="1800" b="1" spc="47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>
                <a:latin typeface="Cambria Math"/>
                <a:cs typeface="Cambria Math"/>
              </a:rPr>
              <a:t>𝑎</a:t>
            </a:r>
            <a:r>
              <a:rPr sz="1950" baseline="40598">
                <a:latin typeface="Cambria Math"/>
                <a:cs typeface="Cambria Math"/>
              </a:rPr>
              <a:t>(3)</a:t>
            </a:r>
            <a:r>
              <a:rPr sz="1800" b="1">
                <a:latin typeface="NanumSquare_ac" panose="020B0600000101010101" pitchFamily="34" charset="-127"/>
                <a:cs typeface="Adobe Gothic Std B"/>
              </a:rPr>
              <a:t>의</a:t>
            </a:r>
            <a:r>
              <a:rPr sz="1800" b="1" spc="43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 spc="-50">
                <a:latin typeface="Cambria Math"/>
                <a:cs typeface="Cambria Math"/>
              </a:rPr>
              <a:t>𝐽</a:t>
            </a:r>
            <a:r>
              <a:rPr sz="1800">
                <a:latin typeface="Cambria Math"/>
                <a:cs typeface="Cambria Math"/>
              </a:rPr>
              <a:t>	</a:t>
            </a:r>
            <a:r>
              <a:rPr sz="1800" b="1" spc="-254">
                <a:latin typeface="NanumSquare_ac" panose="020B0600000101010101" pitchFamily="34" charset="-127"/>
                <a:cs typeface="Adobe Gothic Std B"/>
              </a:rPr>
              <a:t>은</a:t>
            </a:r>
            <a:r>
              <a:rPr sz="1800" b="1" spc="3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 spc="-50">
                <a:latin typeface="Cambria Math"/>
                <a:cs typeface="Cambria Math"/>
              </a:rPr>
              <a:t>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00256" y="4338904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06210" y="2958795"/>
            <a:ext cx="812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80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8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7582" y="3822572"/>
            <a:ext cx="333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2982" y="5024704"/>
            <a:ext cx="161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>
                <a:latin typeface="Cambria Math"/>
                <a:cs typeface="Cambria Math"/>
              </a:rPr>
              <a:t>𝐽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47282" y="5193868"/>
            <a:ext cx="175895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45"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0941" y="3262122"/>
            <a:ext cx="13614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3940" algn="l"/>
              </a:tabLst>
            </a:pPr>
            <a:r>
              <a:rPr sz="1750" spc="-25">
                <a:latin typeface="Cambria Math"/>
                <a:cs typeface="Cambria Math"/>
              </a:rPr>
              <a:t>1,1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35996" y="3307460"/>
            <a:ext cx="843280" cy="20320"/>
          </a:xfrm>
          <a:custGeom>
            <a:avLst/>
            <a:gdLst/>
            <a:ahLst/>
            <a:cxnLst/>
            <a:rect l="l" t="t" r="r" b="b"/>
            <a:pathLst>
              <a:path w="843279" h="20320">
                <a:moveTo>
                  <a:pt x="842772" y="0"/>
                </a:moveTo>
                <a:lnTo>
                  <a:pt x="0" y="0"/>
                </a:lnTo>
                <a:lnTo>
                  <a:pt x="0" y="19812"/>
                </a:lnTo>
                <a:lnTo>
                  <a:pt x="842772" y="19812"/>
                </a:lnTo>
                <a:lnTo>
                  <a:pt x="84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67420" y="2923794"/>
            <a:ext cx="2928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69340" algn="l"/>
                <a:tab pos="2069464" algn="l"/>
              </a:tabLst>
            </a:pPr>
            <a:r>
              <a:rPr sz="3600" baseline="-30092">
                <a:latin typeface="Cambria Math"/>
                <a:cs typeface="Cambria Math"/>
              </a:rPr>
              <a:t>𝑤</a:t>
            </a:r>
            <a:r>
              <a:rPr sz="1750">
                <a:latin typeface="Cambria Math"/>
                <a:cs typeface="Cambria Math"/>
              </a:rPr>
              <a:t>(2)</a:t>
            </a:r>
            <a:r>
              <a:rPr sz="1750" spc="80">
                <a:latin typeface="Cambria Math"/>
                <a:cs typeface="Cambria Math"/>
              </a:rPr>
              <a:t> 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r>
              <a:rPr sz="3600" baseline="-30092">
                <a:latin typeface="Cambria Math"/>
                <a:cs typeface="Cambria Math"/>
              </a:rPr>
              <a:t>	𝑤</a:t>
            </a:r>
            <a:r>
              <a:rPr sz="1750">
                <a:latin typeface="Cambria Math"/>
                <a:cs typeface="Cambria Math"/>
              </a:rPr>
              <a:t>(2)</a:t>
            </a:r>
            <a:r>
              <a:rPr sz="1750" spc="409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−</a:t>
            </a:r>
            <a:r>
              <a:rPr sz="3600" baseline="-30092">
                <a:latin typeface="Cambria Math"/>
                <a:cs typeface="Cambria Math"/>
              </a:rPr>
              <a:t>	</a:t>
            </a:r>
            <a:r>
              <a:rPr sz="3600" spc="52" baseline="12731">
                <a:latin typeface="Cambria Math"/>
                <a:cs typeface="Cambria Math"/>
              </a:rPr>
              <a:t>𝜕𝐽</a:t>
            </a:r>
            <a:r>
              <a:rPr sz="2625" spc="52" baseline="1587">
                <a:latin typeface="Cambria Math"/>
                <a:cs typeface="Cambria Math"/>
              </a:rPr>
              <a:t>𝑡𝑜𝑡𝑎𝑙</a:t>
            </a:r>
            <a:endParaRPr sz="2625" baseline="158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46842" y="3548634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623422" y="3365372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6" y="0"/>
                </a:moveTo>
                <a:lnTo>
                  <a:pt x="205485" y="8381"/>
                </a:lnTo>
                <a:lnTo>
                  <a:pt x="217416" y="13553"/>
                </a:lnTo>
                <a:lnTo>
                  <a:pt x="227679" y="20700"/>
                </a:lnTo>
                <a:lnTo>
                  <a:pt x="248538" y="53921"/>
                </a:lnTo>
                <a:lnTo>
                  <a:pt x="255397" y="101980"/>
                </a:lnTo>
                <a:lnTo>
                  <a:pt x="254635" y="120177"/>
                </a:lnTo>
                <a:lnTo>
                  <a:pt x="243204" y="164718"/>
                </a:lnTo>
                <a:lnTo>
                  <a:pt x="205867" y="197738"/>
                </a:lnTo>
                <a:lnTo>
                  <a:pt x="208406" y="206121"/>
                </a:lnTo>
                <a:lnTo>
                  <a:pt x="247894" y="182671"/>
                </a:lnTo>
                <a:lnTo>
                  <a:pt x="269986" y="139493"/>
                </a:lnTo>
                <a:lnTo>
                  <a:pt x="274193" y="103124"/>
                </a:lnTo>
                <a:lnTo>
                  <a:pt x="273123" y="84216"/>
                </a:lnTo>
                <a:lnTo>
                  <a:pt x="257175" y="36067"/>
                </a:lnTo>
                <a:lnTo>
                  <a:pt x="223385" y="5403"/>
                </a:lnTo>
                <a:lnTo>
                  <a:pt x="208406" y="0"/>
                </a:lnTo>
                <a:close/>
              </a:path>
              <a:path w="274320" h="206375">
                <a:moveTo>
                  <a:pt x="65658" y="0"/>
                </a:moveTo>
                <a:lnTo>
                  <a:pt x="26421" y="23449"/>
                </a:lnTo>
                <a:lnTo>
                  <a:pt x="4222" y="66738"/>
                </a:lnTo>
                <a:lnTo>
                  <a:pt x="0" y="103124"/>
                </a:lnTo>
                <a:lnTo>
                  <a:pt x="1049" y="122029"/>
                </a:lnTo>
                <a:lnTo>
                  <a:pt x="16891" y="170052"/>
                </a:lnTo>
                <a:lnTo>
                  <a:pt x="50680" y="200717"/>
                </a:lnTo>
                <a:lnTo>
                  <a:pt x="65658" y="206121"/>
                </a:lnTo>
                <a:lnTo>
                  <a:pt x="68325" y="197738"/>
                </a:lnTo>
                <a:lnTo>
                  <a:pt x="56562" y="192526"/>
                </a:lnTo>
                <a:lnTo>
                  <a:pt x="46418" y="185277"/>
                </a:lnTo>
                <a:lnTo>
                  <a:pt x="25653" y="151522"/>
                </a:lnTo>
                <a:lnTo>
                  <a:pt x="18796" y="101980"/>
                </a:lnTo>
                <a:lnTo>
                  <a:pt x="19558" y="84437"/>
                </a:lnTo>
                <a:lnTo>
                  <a:pt x="30987" y="41021"/>
                </a:lnTo>
                <a:lnTo>
                  <a:pt x="68706" y="8381"/>
                </a:lnTo>
                <a:lnTo>
                  <a:pt x="65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46538" y="3368802"/>
            <a:ext cx="71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𝜕𝑤</a:t>
            </a:r>
            <a:r>
              <a:rPr sz="2400" spc="400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2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25816" y="578093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25511" y="5433466"/>
            <a:ext cx="81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03668" y="5083886"/>
            <a:ext cx="1692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</a:tabLst>
            </a:pPr>
            <a:r>
              <a:rPr sz="2400" spc="-25">
                <a:latin typeface="Cambria Math"/>
                <a:cs typeface="Cambria Math"/>
              </a:rPr>
              <a:t>𝜕𝐽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81007" y="5780938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15756" y="5433466"/>
            <a:ext cx="744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49281" y="4920818"/>
            <a:ext cx="744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77252" y="5146370"/>
            <a:ext cx="41275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3055" algn="l"/>
                <a:tab pos="1678305" algn="l"/>
                <a:tab pos="1955164" algn="l"/>
                <a:tab pos="2649855" algn="l"/>
                <a:tab pos="2988310" algn="l"/>
                <a:tab pos="3693795" algn="l"/>
                <a:tab pos="4088765" algn="l"/>
              </a:tabLst>
            </a:pP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500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=</a:t>
            </a:r>
            <a:r>
              <a:rPr sz="3600" spc="172" baseline="-30092">
                <a:latin typeface="Cambria Math"/>
                <a:cs typeface="Cambria Math"/>
              </a:rPr>
              <a:t>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1750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× 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625" u="heavy" spc="-75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625" spc="750" baseline="-7936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× 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625" u="heavy" spc="-75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2625" baseline="-7936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91673" y="577636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153142" y="559250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3" y="0"/>
                </a:moveTo>
                <a:lnTo>
                  <a:pt x="205485" y="8369"/>
                </a:lnTo>
                <a:lnTo>
                  <a:pt x="217469" y="13546"/>
                </a:lnTo>
                <a:lnTo>
                  <a:pt x="227726" y="20713"/>
                </a:lnTo>
                <a:lnTo>
                  <a:pt x="248538" y="53936"/>
                </a:lnTo>
                <a:lnTo>
                  <a:pt x="255397" y="102019"/>
                </a:lnTo>
                <a:lnTo>
                  <a:pt x="254635" y="120197"/>
                </a:lnTo>
                <a:lnTo>
                  <a:pt x="243204" y="164706"/>
                </a:lnTo>
                <a:lnTo>
                  <a:pt x="205866" y="197738"/>
                </a:lnTo>
                <a:lnTo>
                  <a:pt x="208533" y="206108"/>
                </a:lnTo>
                <a:lnTo>
                  <a:pt x="247896" y="182707"/>
                </a:lnTo>
                <a:lnTo>
                  <a:pt x="269986" y="139515"/>
                </a:lnTo>
                <a:lnTo>
                  <a:pt x="274192" y="103111"/>
                </a:lnTo>
                <a:lnTo>
                  <a:pt x="273141" y="84216"/>
                </a:lnTo>
                <a:lnTo>
                  <a:pt x="257175" y="36131"/>
                </a:lnTo>
                <a:lnTo>
                  <a:pt x="223438" y="5400"/>
                </a:lnTo>
                <a:lnTo>
                  <a:pt x="208533" y="0"/>
                </a:lnTo>
                <a:close/>
              </a:path>
              <a:path w="274320" h="206375">
                <a:moveTo>
                  <a:pt x="65785" y="0"/>
                </a:moveTo>
                <a:lnTo>
                  <a:pt x="26423" y="23465"/>
                </a:lnTo>
                <a:lnTo>
                  <a:pt x="4270" y="66754"/>
                </a:lnTo>
                <a:lnTo>
                  <a:pt x="0" y="103111"/>
                </a:lnTo>
                <a:lnTo>
                  <a:pt x="1049" y="122042"/>
                </a:lnTo>
                <a:lnTo>
                  <a:pt x="16890" y="170091"/>
                </a:lnTo>
                <a:lnTo>
                  <a:pt x="50734" y="200714"/>
                </a:lnTo>
                <a:lnTo>
                  <a:pt x="65785" y="206108"/>
                </a:lnTo>
                <a:lnTo>
                  <a:pt x="68325" y="197738"/>
                </a:lnTo>
                <a:lnTo>
                  <a:pt x="56562" y="192538"/>
                </a:lnTo>
                <a:lnTo>
                  <a:pt x="46418" y="185299"/>
                </a:lnTo>
                <a:lnTo>
                  <a:pt x="25653" y="151543"/>
                </a:lnTo>
                <a:lnTo>
                  <a:pt x="18796" y="102019"/>
                </a:lnTo>
                <a:lnTo>
                  <a:pt x="19558" y="84438"/>
                </a:lnTo>
                <a:lnTo>
                  <a:pt x="30987" y="41020"/>
                </a:lnTo>
                <a:lnTo>
                  <a:pt x="68706" y="8369"/>
                </a:lnTo>
                <a:lnTo>
                  <a:pt x="65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55378" y="5596534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22178" y="4920818"/>
            <a:ext cx="7315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184381" y="5780938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82554" y="5433466"/>
            <a:ext cx="812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6179058" y="1663445"/>
            <a:ext cx="5392420" cy="1134110"/>
          </a:xfrm>
          <a:custGeom>
            <a:avLst/>
            <a:gdLst/>
            <a:ahLst/>
            <a:cxnLst/>
            <a:rect l="l" t="t" r="r" b="b"/>
            <a:pathLst>
              <a:path w="5392420" h="1134110">
                <a:moveTo>
                  <a:pt x="0" y="1133855"/>
                </a:moveTo>
                <a:lnTo>
                  <a:pt x="5391912" y="1133855"/>
                </a:lnTo>
                <a:lnTo>
                  <a:pt x="5391912" y="0"/>
                </a:lnTo>
                <a:lnTo>
                  <a:pt x="0" y="0"/>
                </a:lnTo>
                <a:lnTo>
                  <a:pt x="0" y="113385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22820" y="1757553"/>
            <a:ext cx="35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-652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71257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0954" y="2106244"/>
            <a:ext cx="797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8030" y="1820036"/>
            <a:ext cx="94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450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endParaRPr sz="3600" baseline="-30092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0308" y="1757553"/>
            <a:ext cx="494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135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6831" y="2453716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1197" y="2106244"/>
            <a:ext cx="732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4851" y="1594484"/>
            <a:ext cx="73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37243" y="2449144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86010" y="2266569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4" y="0"/>
                </a:moveTo>
                <a:lnTo>
                  <a:pt x="205613" y="8381"/>
                </a:lnTo>
                <a:lnTo>
                  <a:pt x="217543" y="13553"/>
                </a:lnTo>
                <a:lnTo>
                  <a:pt x="227806" y="20700"/>
                </a:lnTo>
                <a:lnTo>
                  <a:pt x="248666" y="53903"/>
                </a:lnTo>
                <a:lnTo>
                  <a:pt x="255524" y="101980"/>
                </a:lnTo>
                <a:lnTo>
                  <a:pt x="254760" y="120177"/>
                </a:lnTo>
                <a:lnTo>
                  <a:pt x="243205" y="164718"/>
                </a:lnTo>
                <a:lnTo>
                  <a:pt x="205994" y="197738"/>
                </a:lnTo>
                <a:lnTo>
                  <a:pt x="208534" y="206120"/>
                </a:lnTo>
                <a:lnTo>
                  <a:pt x="247896" y="182671"/>
                </a:lnTo>
                <a:lnTo>
                  <a:pt x="270049" y="139493"/>
                </a:lnTo>
                <a:lnTo>
                  <a:pt x="274320" y="103123"/>
                </a:lnTo>
                <a:lnTo>
                  <a:pt x="273250" y="84216"/>
                </a:lnTo>
                <a:lnTo>
                  <a:pt x="257302" y="36067"/>
                </a:lnTo>
                <a:lnTo>
                  <a:pt x="223494" y="5403"/>
                </a:lnTo>
                <a:lnTo>
                  <a:pt x="208534" y="0"/>
                </a:lnTo>
                <a:close/>
              </a:path>
              <a:path w="274320" h="206375">
                <a:moveTo>
                  <a:pt x="65786" y="0"/>
                </a:moveTo>
                <a:lnTo>
                  <a:pt x="26477" y="23449"/>
                </a:lnTo>
                <a:lnTo>
                  <a:pt x="4270" y="66738"/>
                </a:lnTo>
                <a:lnTo>
                  <a:pt x="0" y="103123"/>
                </a:lnTo>
                <a:lnTo>
                  <a:pt x="1069" y="122029"/>
                </a:lnTo>
                <a:lnTo>
                  <a:pt x="17018" y="170052"/>
                </a:lnTo>
                <a:lnTo>
                  <a:pt x="50807" y="200717"/>
                </a:lnTo>
                <a:lnTo>
                  <a:pt x="65786" y="206120"/>
                </a:lnTo>
                <a:lnTo>
                  <a:pt x="68453" y="197738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0"/>
                </a:lnTo>
                <a:lnTo>
                  <a:pt x="19577" y="84383"/>
                </a:lnTo>
                <a:lnTo>
                  <a:pt x="31115" y="41020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00946" y="2269312"/>
            <a:ext cx="626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63915" y="1850516"/>
            <a:ext cx="2473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00990" algn="l"/>
                <a:tab pos="995680" algn="l"/>
                <a:tab pos="1334135" algn="l"/>
                <a:tab pos="2039620" algn="l"/>
                <a:tab pos="2434590" algn="l"/>
              </a:tabLst>
            </a:pPr>
            <a:r>
              <a:rPr sz="2625" u="heavy" spc="-75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625" baseline="7936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1750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7746" y="1594484"/>
            <a:ext cx="71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29951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28122" y="2106244"/>
            <a:ext cx="799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97722" y="2777693"/>
            <a:ext cx="256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9185" algn="l"/>
                <a:tab pos="2199640" algn="l"/>
              </a:tabLst>
            </a:pPr>
            <a:r>
              <a:rPr sz="2800" spc="-50">
                <a:latin typeface="Malgun Gothic"/>
                <a:cs typeface="Malgun Gothic"/>
              </a:rPr>
              <a:t>①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②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③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300" y="3366610"/>
            <a:ext cx="4154761" cy="247001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980813" y="3312109"/>
            <a:ext cx="720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5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99888" y="3986606"/>
            <a:ext cx="333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93157" y="5080838"/>
            <a:ext cx="340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6620" y="3780212"/>
            <a:ext cx="2369189" cy="59976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712966" y="3893057"/>
            <a:ext cx="77365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0">
                <a:solidFill>
                  <a:srgbClr val="0000FF"/>
                </a:solidFill>
                <a:latin typeface="NanumSquare_ac" panose="020B0600000101010101" pitchFamily="34" charset="-127"/>
                <a:cs typeface="Adobe Gothic Std B"/>
              </a:rPr>
              <a:t>참고:</a:t>
            </a:r>
            <a:endParaRPr sz="24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7294" y="4857705"/>
            <a:ext cx="5181553" cy="7884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175628" y="496341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Malgun Gothic"/>
                <a:cs typeface="Malgun Gothic"/>
              </a:rPr>
              <a:t>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300" y="3366610"/>
            <a:ext cx="4154761" cy="247001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79058" y="1663445"/>
            <a:ext cx="5392420" cy="1134110"/>
          </a:xfrm>
          <a:custGeom>
            <a:avLst/>
            <a:gdLst/>
            <a:ahLst/>
            <a:cxnLst/>
            <a:rect l="l" t="t" r="r" b="b"/>
            <a:pathLst>
              <a:path w="5392420" h="1134110">
                <a:moveTo>
                  <a:pt x="0" y="1133855"/>
                </a:moveTo>
                <a:lnTo>
                  <a:pt x="5391912" y="1133855"/>
                </a:lnTo>
                <a:lnTo>
                  <a:pt x="5391912" y="0"/>
                </a:lnTo>
                <a:lnTo>
                  <a:pt x="0" y="0"/>
                </a:lnTo>
                <a:lnTo>
                  <a:pt x="0" y="113385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22820" y="1757553"/>
            <a:ext cx="35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-652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1257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0954" y="2106244"/>
            <a:ext cx="797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8030" y="1820036"/>
            <a:ext cx="94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450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endParaRPr sz="3600" baseline="-30092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60308" y="1757553"/>
            <a:ext cx="494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135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6831" y="2453716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1197" y="2106244"/>
            <a:ext cx="732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94851" y="1594484"/>
            <a:ext cx="73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37243" y="2449144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86010" y="2266569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4" y="0"/>
                </a:moveTo>
                <a:lnTo>
                  <a:pt x="205613" y="8381"/>
                </a:lnTo>
                <a:lnTo>
                  <a:pt x="217543" y="13553"/>
                </a:lnTo>
                <a:lnTo>
                  <a:pt x="227806" y="20700"/>
                </a:lnTo>
                <a:lnTo>
                  <a:pt x="248666" y="53903"/>
                </a:lnTo>
                <a:lnTo>
                  <a:pt x="255524" y="101980"/>
                </a:lnTo>
                <a:lnTo>
                  <a:pt x="254760" y="120177"/>
                </a:lnTo>
                <a:lnTo>
                  <a:pt x="243205" y="164718"/>
                </a:lnTo>
                <a:lnTo>
                  <a:pt x="205994" y="197738"/>
                </a:lnTo>
                <a:lnTo>
                  <a:pt x="208534" y="206120"/>
                </a:lnTo>
                <a:lnTo>
                  <a:pt x="247896" y="182671"/>
                </a:lnTo>
                <a:lnTo>
                  <a:pt x="270049" y="139493"/>
                </a:lnTo>
                <a:lnTo>
                  <a:pt x="274320" y="103123"/>
                </a:lnTo>
                <a:lnTo>
                  <a:pt x="273250" y="84216"/>
                </a:lnTo>
                <a:lnTo>
                  <a:pt x="257302" y="36067"/>
                </a:lnTo>
                <a:lnTo>
                  <a:pt x="223494" y="5403"/>
                </a:lnTo>
                <a:lnTo>
                  <a:pt x="208534" y="0"/>
                </a:lnTo>
                <a:close/>
              </a:path>
              <a:path w="274320" h="206375">
                <a:moveTo>
                  <a:pt x="65786" y="0"/>
                </a:moveTo>
                <a:lnTo>
                  <a:pt x="26477" y="23449"/>
                </a:lnTo>
                <a:lnTo>
                  <a:pt x="4270" y="66738"/>
                </a:lnTo>
                <a:lnTo>
                  <a:pt x="0" y="103123"/>
                </a:lnTo>
                <a:lnTo>
                  <a:pt x="1069" y="122029"/>
                </a:lnTo>
                <a:lnTo>
                  <a:pt x="17018" y="170052"/>
                </a:lnTo>
                <a:lnTo>
                  <a:pt x="50807" y="200717"/>
                </a:lnTo>
                <a:lnTo>
                  <a:pt x="65786" y="206120"/>
                </a:lnTo>
                <a:lnTo>
                  <a:pt x="68453" y="197738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0"/>
                </a:lnTo>
                <a:lnTo>
                  <a:pt x="19577" y="84383"/>
                </a:lnTo>
                <a:lnTo>
                  <a:pt x="31115" y="41020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00946" y="2269312"/>
            <a:ext cx="626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63915" y="1850516"/>
            <a:ext cx="2473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00990" algn="l"/>
                <a:tab pos="995680" algn="l"/>
                <a:tab pos="1334135" algn="l"/>
                <a:tab pos="2039620" algn="l"/>
                <a:tab pos="2434590" algn="l"/>
              </a:tabLst>
            </a:pPr>
            <a:r>
              <a:rPr sz="2625" u="heavy" spc="-75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625" baseline="7936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1750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7746" y="1594484"/>
            <a:ext cx="71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29951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28122" y="2106244"/>
            <a:ext cx="799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97722" y="2777693"/>
            <a:ext cx="256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9185" algn="l"/>
                <a:tab pos="2199640" algn="l"/>
              </a:tabLst>
            </a:pPr>
            <a:r>
              <a:rPr sz="2800" spc="-50">
                <a:latin typeface="Malgun Gothic"/>
                <a:cs typeface="Malgun Gothic"/>
              </a:rPr>
              <a:t>①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②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③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0483" y="3661136"/>
            <a:ext cx="1661159" cy="36543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5211" y="3675346"/>
            <a:ext cx="2929224" cy="146344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24099" y="5386289"/>
            <a:ext cx="5056138" cy="749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822565" y="3233023"/>
            <a:ext cx="1923414" cy="274510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R="1118235" algn="ctr">
              <a:lnSpc>
                <a:spcPct val="100000"/>
              </a:lnSpc>
              <a:spcBef>
                <a:spcPts val="925"/>
              </a:spcBef>
            </a:pPr>
            <a:r>
              <a:rPr sz="1600" b="1" spc="-50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  <a:p>
            <a:pPr marL="1342390">
              <a:lnSpc>
                <a:spcPts val="2375"/>
              </a:lnSpc>
              <a:spcBef>
                <a:spcPts val="1045"/>
              </a:spcBef>
            </a:pPr>
            <a:r>
              <a:rPr sz="2000" b="1" spc="-25">
                <a:solidFill>
                  <a:srgbClr val="0000FF"/>
                </a:solidFill>
                <a:latin typeface="NanumSquare_ac" panose="020B0600000101010101" pitchFamily="34" charset="-127"/>
                <a:cs typeface="Adobe Gothic Std B"/>
              </a:rPr>
              <a:t>참고: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  <a:p>
            <a:pPr marR="1068070" algn="ctr">
              <a:lnSpc>
                <a:spcPts val="3335"/>
              </a:lnSpc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Cambria Math"/>
              <a:cs typeface="Cambria Math"/>
            </a:endParaRPr>
          </a:p>
          <a:p>
            <a:pPr marR="1073785" algn="ctr">
              <a:lnSpc>
                <a:spcPct val="100000"/>
              </a:lnSpc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  <a:p>
            <a:pPr marL="1272540">
              <a:lnSpc>
                <a:spcPct val="100000"/>
              </a:lnSpc>
              <a:spcBef>
                <a:spcPts val="420"/>
              </a:spcBef>
            </a:pPr>
            <a:r>
              <a:rPr sz="2400">
                <a:latin typeface="Malgun Gothic"/>
                <a:cs typeface="Malgun Gothic"/>
              </a:rPr>
              <a:t>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Why we need Perceptron?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1027" name="Picture 3" descr="page2image50085104">
            <a:extLst>
              <a:ext uri="{FF2B5EF4-FFF2-40B4-BE49-F238E27FC236}">
                <a16:creationId xmlns:a16="http://schemas.microsoft.com/office/drawing/2014/main" id="{F5C913C7-476B-FD18-98FF-FFFAC549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50" y="288235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2image50085520">
            <a:extLst>
              <a:ext uri="{FF2B5EF4-FFF2-40B4-BE49-F238E27FC236}">
                <a16:creationId xmlns:a16="http://schemas.microsoft.com/office/drawing/2014/main" id="{02F97A3A-6C5D-80D6-F3E5-9358A6C1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7670800" cy="42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2image50086512">
            <a:extLst>
              <a:ext uri="{FF2B5EF4-FFF2-40B4-BE49-F238E27FC236}">
                <a16:creationId xmlns:a16="http://schemas.microsoft.com/office/drawing/2014/main" id="{78583C7D-0A2E-0D65-BFB0-F34882DCB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2360695"/>
            <a:ext cx="1815746" cy="16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2image50203696">
            <a:extLst>
              <a:ext uri="{FF2B5EF4-FFF2-40B4-BE49-F238E27FC236}">
                <a16:creationId xmlns:a16="http://schemas.microsoft.com/office/drawing/2014/main" id="{50056ECF-2313-24A6-3559-62A587613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4040570"/>
            <a:ext cx="1815746" cy="22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300" y="3366610"/>
            <a:ext cx="4154761" cy="24700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80813" y="3312109"/>
            <a:ext cx="720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5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9888" y="3986606"/>
            <a:ext cx="333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3157" y="5080838"/>
            <a:ext cx="340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6678" y="1663445"/>
            <a:ext cx="5393690" cy="1134110"/>
          </a:xfrm>
          <a:custGeom>
            <a:avLst/>
            <a:gdLst/>
            <a:ahLst/>
            <a:cxnLst/>
            <a:rect l="l" t="t" r="r" b="b"/>
            <a:pathLst>
              <a:path w="5393690" h="1134110">
                <a:moveTo>
                  <a:pt x="0" y="1133855"/>
                </a:moveTo>
                <a:lnTo>
                  <a:pt x="5393435" y="1133855"/>
                </a:lnTo>
                <a:lnTo>
                  <a:pt x="5393435" y="0"/>
                </a:lnTo>
                <a:lnTo>
                  <a:pt x="0" y="0"/>
                </a:lnTo>
                <a:lnTo>
                  <a:pt x="0" y="113385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31710" y="1757553"/>
            <a:ext cx="358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-652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0147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9843" y="2106244"/>
            <a:ext cx="797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06919" y="1820036"/>
            <a:ext cx="943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450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endParaRPr sz="3600" baseline="-3009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9198" y="1757553"/>
            <a:ext cx="49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625" u="heavy" spc="135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35340" y="2453716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70088" y="2106244"/>
            <a:ext cx="732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03614" y="1594484"/>
            <a:ext cx="73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6006" y="2449144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94901" y="2266569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6" y="0"/>
                </a:moveTo>
                <a:lnTo>
                  <a:pt x="205485" y="8381"/>
                </a:lnTo>
                <a:lnTo>
                  <a:pt x="217416" y="13553"/>
                </a:lnTo>
                <a:lnTo>
                  <a:pt x="227679" y="20700"/>
                </a:lnTo>
                <a:lnTo>
                  <a:pt x="248538" y="53903"/>
                </a:lnTo>
                <a:lnTo>
                  <a:pt x="255397" y="101980"/>
                </a:lnTo>
                <a:lnTo>
                  <a:pt x="254635" y="120177"/>
                </a:lnTo>
                <a:lnTo>
                  <a:pt x="243204" y="164718"/>
                </a:lnTo>
                <a:lnTo>
                  <a:pt x="205867" y="197738"/>
                </a:lnTo>
                <a:lnTo>
                  <a:pt x="208406" y="206120"/>
                </a:lnTo>
                <a:lnTo>
                  <a:pt x="247769" y="182671"/>
                </a:lnTo>
                <a:lnTo>
                  <a:pt x="269922" y="139493"/>
                </a:lnTo>
                <a:lnTo>
                  <a:pt x="274193" y="103123"/>
                </a:lnTo>
                <a:lnTo>
                  <a:pt x="273123" y="84216"/>
                </a:lnTo>
                <a:lnTo>
                  <a:pt x="257175" y="36067"/>
                </a:lnTo>
                <a:lnTo>
                  <a:pt x="223385" y="5403"/>
                </a:lnTo>
                <a:lnTo>
                  <a:pt x="208406" y="0"/>
                </a:lnTo>
                <a:close/>
              </a:path>
              <a:path w="274320" h="206375">
                <a:moveTo>
                  <a:pt x="65658" y="0"/>
                </a:moveTo>
                <a:lnTo>
                  <a:pt x="26421" y="23449"/>
                </a:lnTo>
                <a:lnTo>
                  <a:pt x="4222" y="66738"/>
                </a:lnTo>
                <a:lnTo>
                  <a:pt x="0" y="103123"/>
                </a:lnTo>
                <a:lnTo>
                  <a:pt x="1049" y="122029"/>
                </a:lnTo>
                <a:lnTo>
                  <a:pt x="16891" y="170052"/>
                </a:lnTo>
                <a:lnTo>
                  <a:pt x="50680" y="200717"/>
                </a:lnTo>
                <a:lnTo>
                  <a:pt x="65658" y="206120"/>
                </a:lnTo>
                <a:lnTo>
                  <a:pt x="68325" y="197738"/>
                </a:lnTo>
                <a:lnTo>
                  <a:pt x="56562" y="192526"/>
                </a:lnTo>
                <a:lnTo>
                  <a:pt x="46418" y="185277"/>
                </a:lnTo>
                <a:lnTo>
                  <a:pt x="25653" y="151522"/>
                </a:lnTo>
                <a:lnTo>
                  <a:pt x="18796" y="101980"/>
                </a:lnTo>
                <a:lnTo>
                  <a:pt x="19558" y="84383"/>
                </a:lnTo>
                <a:lnTo>
                  <a:pt x="30988" y="41020"/>
                </a:lnTo>
                <a:lnTo>
                  <a:pt x="68579" y="8381"/>
                </a:lnTo>
                <a:lnTo>
                  <a:pt x="65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09709" y="2269312"/>
            <a:ext cx="626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2423" y="1850516"/>
            <a:ext cx="2473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01625" algn="l"/>
                <a:tab pos="996315" algn="l"/>
                <a:tab pos="1334770" algn="l"/>
                <a:tab pos="2040255" algn="l"/>
                <a:tab pos="2435225" algn="l"/>
              </a:tabLst>
            </a:pPr>
            <a:r>
              <a:rPr sz="2625" u="heavy" spc="-75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625" baseline="7936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1750">
                <a:latin typeface="Cambria Math"/>
                <a:cs typeface="Cambria Math"/>
              </a:rPr>
              <a:t> </a:t>
            </a:r>
            <a:r>
              <a:rPr sz="3600" baseline="-25462">
                <a:latin typeface="Cambria Math"/>
                <a:cs typeface="Cambria Math"/>
              </a:rPr>
              <a:t>×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76509" y="1594484"/>
            <a:ext cx="71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38714" y="2453716"/>
            <a:ext cx="3175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36885" y="2106244"/>
            <a:ext cx="799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06485" y="2777693"/>
            <a:ext cx="2567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8550" algn="l"/>
                <a:tab pos="2199640" algn="l"/>
              </a:tabLst>
            </a:pPr>
            <a:r>
              <a:rPr sz="2800" spc="-50">
                <a:latin typeface="Malgun Gothic"/>
                <a:cs typeface="Malgun Gothic"/>
              </a:rPr>
              <a:t>①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②</a:t>
            </a:r>
            <a:r>
              <a:rPr sz="2800">
                <a:latin typeface="Malgun Gothic"/>
                <a:cs typeface="Malgun Gothic"/>
              </a:rPr>
              <a:t>	</a:t>
            </a:r>
            <a:r>
              <a:rPr sz="2800" spc="-50">
                <a:latin typeface="Malgun Gothic"/>
                <a:cs typeface="Malgun Gothic"/>
              </a:rPr>
              <a:t>③</a:t>
            </a:r>
            <a:endParaRPr sz="2800">
              <a:latin typeface="Malgun Gothic"/>
              <a:cs typeface="Malgun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0951" y="3911231"/>
            <a:ext cx="3571287" cy="44862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998059" y="3975243"/>
            <a:ext cx="78344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14">
                <a:solidFill>
                  <a:srgbClr val="0000FF"/>
                </a:solidFill>
                <a:latin typeface="NanumSquare_ac" panose="020B0600000101010101" pitchFamily="34" charset="-127"/>
                <a:cs typeface="Adobe Gothic Std B"/>
              </a:rPr>
              <a:t>참고:</a:t>
            </a:r>
            <a:endParaRPr sz="20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0505" y="4926072"/>
            <a:ext cx="1690254" cy="99651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07273" y="5223128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Malgun Gothic"/>
                <a:cs typeface="Malgun Gothic"/>
              </a:rPr>
              <a:t>③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05152" y="2529585"/>
            <a:ext cx="318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7301" y="3226054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997" y="2878582"/>
            <a:ext cx="810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499" y="2592070"/>
            <a:ext cx="1231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450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endParaRPr sz="3600" baseline="-30092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9686" y="2529585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704850" algn="l"/>
              </a:tabLst>
            </a:pPr>
            <a:r>
              <a:rPr sz="2625" u="heavy" spc="127" baseline="-15873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spc="-25">
                <a:latin typeface="Cambria Math"/>
                <a:cs typeface="Cambria Math"/>
              </a:rPr>
              <a:t>𝜕𝐽</a:t>
            </a:r>
            <a:r>
              <a:rPr sz="2625" u="heavy" spc="-37" baseline="-15873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-15873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5573" y="3226054"/>
            <a:ext cx="1416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9941" y="2878582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1305" y="2759709"/>
            <a:ext cx="243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×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888359" y="2704845"/>
            <a:ext cx="6927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0360" algn="l"/>
                <a:tab pos="679450" algn="l"/>
              </a:tabLst>
            </a:pP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3594" y="2366517"/>
            <a:ext cx="73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5985" y="3221481"/>
            <a:ext cx="1416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5389" y="303834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4" y="0"/>
                </a:moveTo>
                <a:lnTo>
                  <a:pt x="205612" y="8381"/>
                </a:lnTo>
                <a:lnTo>
                  <a:pt x="217543" y="13571"/>
                </a:lnTo>
                <a:lnTo>
                  <a:pt x="227806" y="20748"/>
                </a:lnTo>
                <a:lnTo>
                  <a:pt x="248665" y="53975"/>
                </a:lnTo>
                <a:lnTo>
                  <a:pt x="255524" y="101980"/>
                </a:lnTo>
                <a:lnTo>
                  <a:pt x="254760" y="120195"/>
                </a:lnTo>
                <a:lnTo>
                  <a:pt x="243205" y="164718"/>
                </a:lnTo>
                <a:lnTo>
                  <a:pt x="205994" y="197738"/>
                </a:lnTo>
                <a:lnTo>
                  <a:pt x="208534" y="206121"/>
                </a:lnTo>
                <a:lnTo>
                  <a:pt x="247896" y="182725"/>
                </a:lnTo>
                <a:lnTo>
                  <a:pt x="270049" y="139493"/>
                </a:lnTo>
                <a:lnTo>
                  <a:pt x="274320" y="103124"/>
                </a:lnTo>
                <a:lnTo>
                  <a:pt x="273250" y="84218"/>
                </a:lnTo>
                <a:lnTo>
                  <a:pt x="257301" y="36194"/>
                </a:lnTo>
                <a:lnTo>
                  <a:pt x="223494" y="5405"/>
                </a:lnTo>
                <a:lnTo>
                  <a:pt x="208534" y="0"/>
                </a:lnTo>
                <a:close/>
              </a:path>
              <a:path w="274320" h="206375">
                <a:moveTo>
                  <a:pt x="65786" y="0"/>
                </a:moveTo>
                <a:lnTo>
                  <a:pt x="26477" y="23502"/>
                </a:lnTo>
                <a:lnTo>
                  <a:pt x="4270" y="66754"/>
                </a:lnTo>
                <a:lnTo>
                  <a:pt x="0" y="103124"/>
                </a:lnTo>
                <a:lnTo>
                  <a:pt x="1069" y="122029"/>
                </a:lnTo>
                <a:lnTo>
                  <a:pt x="17018" y="170052"/>
                </a:lnTo>
                <a:lnTo>
                  <a:pt x="50807" y="200735"/>
                </a:lnTo>
                <a:lnTo>
                  <a:pt x="65786" y="206121"/>
                </a:lnTo>
                <a:lnTo>
                  <a:pt x="68452" y="197738"/>
                </a:lnTo>
                <a:lnTo>
                  <a:pt x="56689" y="192543"/>
                </a:lnTo>
                <a:lnTo>
                  <a:pt x="46545" y="185324"/>
                </a:lnTo>
                <a:lnTo>
                  <a:pt x="25761" y="151576"/>
                </a:lnTo>
                <a:lnTo>
                  <a:pt x="18796" y="101980"/>
                </a:lnTo>
                <a:lnTo>
                  <a:pt x="19577" y="84454"/>
                </a:lnTo>
                <a:lnTo>
                  <a:pt x="31114" y="41021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69690" y="3041650"/>
            <a:ext cx="626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24578" y="2759709"/>
            <a:ext cx="243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×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21630" y="2704845"/>
            <a:ext cx="7594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50520" algn="l"/>
                <a:tab pos="746125" algn="l"/>
              </a:tabLst>
            </a:pP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-5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36490" y="2366517"/>
            <a:ext cx="71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(3)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8694" y="3226054"/>
            <a:ext cx="3168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6865" y="2878582"/>
            <a:ext cx="79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98005" y="2931109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33692" y="2757551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7" y="0"/>
                </a:moveTo>
                <a:lnTo>
                  <a:pt x="205486" y="8254"/>
                </a:lnTo>
                <a:lnTo>
                  <a:pt x="217416" y="13446"/>
                </a:lnTo>
                <a:lnTo>
                  <a:pt x="227679" y="20637"/>
                </a:lnTo>
                <a:lnTo>
                  <a:pt x="248538" y="53903"/>
                </a:lnTo>
                <a:lnTo>
                  <a:pt x="255397" y="101981"/>
                </a:lnTo>
                <a:lnTo>
                  <a:pt x="254635" y="120122"/>
                </a:lnTo>
                <a:lnTo>
                  <a:pt x="243205" y="164591"/>
                </a:lnTo>
                <a:lnTo>
                  <a:pt x="205866" y="197738"/>
                </a:lnTo>
                <a:lnTo>
                  <a:pt x="208407" y="205994"/>
                </a:lnTo>
                <a:lnTo>
                  <a:pt x="247894" y="182669"/>
                </a:lnTo>
                <a:lnTo>
                  <a:pt x="269986" y="139477"/>
                </a:lnTo>
                <a:lnTo>
                  <a:pt x="274192" y="102997"/>
                </a:lnTo>
                <a:lnTo>
                  <a:pt x="273123" y="84163"/>
                </a:lnTo>
                <a:lnTo>
                  <a:pt x="257175" y="36068"/>
                </a:lnTo>
                <a:lnTo>
                  <a:pt x="223385" y="5385"/>
                </a:lnTo>
                <a:lnTo>
                  <a:pt x="208407" y="0"/>
                </a:lnTo>
                <a:close/>
              </a:path>
              <a:path w="274320" h="206375">
                <a:moveTo>
                  <a:pt x="65659" y="0"/>
                </a:moveTo>
                <a:lnTo>
                  <a:pt x="26421" y="23395"/>
                </a:lnTo>
                <a:lnTo>
                  <a:pt x="4222" y="66722"/>
                </a:lnTo>
                <a:lnTo>
                  <a:pt x="0" y="102997"/>
                </a:lnTo>
                <a:lnTo>
                  <a:pt x="1049" y="121975"/>
                </a:lnTo>
                <a:lnTo>
                  <a:pt x="16891" y="170052"/>
                </a:lnTo>
                <a:lnTo>
                  <a:pt x="50680" y="200663"/>
                </a:lnTo>
                <a:lnTo>
                  <a:pt x="65659" y="205994"/>
                </a:lnTo>
                <a:lnTo>
                  <a:pt x="68326" y="197738"/>
                </a:lnTo>
                <a:lnTo>
                  <a:pt x="56562" y="192524"/>
                </a:lnTo>
                <a:lnTo>
                  <a:pt x="46418" y="185261"/>
                </a:lnTo>
                <a:lnTo>
                  <a:pt x="25654" y="151451"/>
                </a:lnTo>
                <a:lnTo>
                  <a:pt x="18796" y="101981"/>
                </a:lnTo>
                <a:lnTo>
                  <a:pt x="19557" y="84383"/>
                </a:lnTo>
                <a:lnTo>
                  <a:pt x="30987" y="41021"/>
                </a:lnTo>
                <a:lnTo>
                  <a:pt x="68707" y="8254"/>
                </a:lnTo>
                <a:lnTo>
                  <a:pt x="65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59450" y="2760421"/>
            <a:ext cx="9283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=</a:t>
            </a:r>
            <a:r>
              <a:rPr sz="2400" spc="13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(𝑎</a:t>
            </a:r>
            <a:r>
              <a:rPr sz="2400" spc="26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3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56398" y="2905200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7961" y="2760421"/>
            <a:ext cx="729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−</a:t>
            </a:r>
            <a:r>
              <a:rPr sz="2400" spc="-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𝑦</a:t>
            </a:r>
            <a:r>
              <a:rPr sz="2400" spc="450">
                <a:latin typeface="Cambria Math"/>
                <a:cs typeface="Cambria Math"/>
              </a:rPr>
              <a:t> </a:t>
            </a:r>
            <a:r>
              <a:rPr sz="2400" spc="-5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73517" y="2757550"/>
            <a:ext cx="1435735" cy="206375"/>
          </a:xfrm>
          <a:custGeom>
            <a:avLst/>
            <a:gdLst/>
            <a:ahLst/>
            <a:cxnLst/>
            <a:rect l="l" t="t" r="r" b="b"/>
            <a:pathLst>
              <a:path w="1435734" h="206375">
                <a:moveTo>
                  <a:pt x="68707" y="8255"/>
                </a:moveTo>
                <a:lnTo>
                  <a:pt x="65659" y="0"/>
                </a:lnTo>
                <a:lnTo>
                  <a:pt x="50749" y="5397"/>
                </a:lnTo>
                <a:lnTo>
                  <a:pt x="37668" y="13182"/>
                </a:lnTo>
                <a:lnTo>
                  <a:pt x="9525" y="50698"/>
                </a:lnTo>
                <a:lnTo>
                  <a:pt x="0" y="102997"/>
                </a:lnTo>
                <a:lnTo>
                  <a:pt x="1041" y="121983"/>
                </a:lnTo>
                <a:lnTo>
                  <a:pt x="16891" y="170053"/>
                </a:lnTo>
                <a:lnTo>
                  <a:pt x="50673" y="200672"/>
                </a:lnTo>
                <a:lnTo>
                  <a:pt x="65659" y="205994"/>
                </a:lnTo>
                <a:lnTo>
                  <a:pt x="68326" y="197739"/>
                </a:lnTo>
                <a:lnTo>
                  <a:pt x="56553" y="192532"/>
                </a:lnTo>
                <a:lnTo>
                  <a:pt x="46418" y="185267"/>
                </a:lnTo>
                <a:lnTo>
                  <a:pt x="25641" y="151460"/>
                </a:lnTo>
                <a:lnTo>
                  <a:pt x="18796" y="101981"/>
                </a:lnTo>
                <a:lnTo>
                  <a:pt x="19558" y="84391"/>
                </a:lnTo>
                <a:lnTo>
                  <a:pt x="30988" y="41021"/>
                </a:lnTo>
                <a:lnTo>
                  <a:pt x="56769" y="13449"/>
                </a:lnTo>
                <a:lnTo>
                  <a:pt x="68707" y="8255"/>
                </a:lnTo>
                <a:close/>
              </a:path>
              <a:path w="1435734" h="206375">
                <a:moveTo>
                  <a:pt x="274193" y="102997"/>
                </a:moveTo>
                <a:lnTo>
                  <a:pt x="264591" y="50698"/>
                </a:lnTo>
                <a:lnTo>
                  <a:pt x="236499" y="13182"/>
                </a:lnTo>
                <a:lnTo>
                  <a:pt x="208407" y="0"/>
                </a:lnTo>
                <a:lnTo>
                  <a:pt x="205486" y="8255"/>
                </a:lnTo>
                <a:lnTo>
                  <a:pt x="217411" y="13449"/>
                </a:lnTo>
                <a:lnTo>
                  <a:pt x="227672" y="20637"/>
                </a:lnTo>
                <a:lnTo>
                  <a:pt x="248526" y="53911"/>
                </a:lnTo>
                <a:lnTo>
                  <a:pt x="255397" y="101981"/>
                </a:lnTo>
                <a:lnTo>
                  <a:pt x="254635" y="120129"/>
                </a:lnTo>
                <a:lnTo>
                  <a:pt x="243205" y="164592"/>
                </a:lnTo>
                <a:lnTo>
                  <a:pt x="205867" y="197739"/>
                </a:lnTo>
                <a:lnTo>
                  <a:pt x="208407" y="205994"/>
                </a:lnTo>
                <a:lnTo>
                  <a:pt x="247891" y="182676"/>
                </a:lnTo>
                <a:lnTo>
                  <a:pt x="269976" y="139484"/>
                </a:lnTo>
                <a:lnTo>
                  <a:pt x="273138" y="121983"/>
                </a:lnTo>
                <a:lnTo>
                  <a:pt x="274193" y="102997"/>
                </a:lnTo>
                <a:close/>
              </a:path>
              <a:path w="1435734" h="206375">
                <a:moveTo>
                  <a:pt x="1229995" y="8255"/>
                </a:moveTo>
                <a:lnTo>
                  <a:pt x="1226947" y="0"/>
                </a:lnTo>
                <a:lnTo>
                  <a:pt x="1212037" y="5397"/>
                </a:lnTo>
                <a:lnTo>
                  <a:pt x="1198956" y="13182"/>
                </a:lnTo>
                <a:lnTo>
                  <a:pt x="1170813" y="50698"/>
                </a:lnTo>
                <a:lnTo>
                  <a:pt x="1161288" y="102997"/>
                </a:lnTo>
                <a:lnTo>
                  <a:pt x="1162329" y="121983"/>
                </a:lnTo>
                <a:lnTo>
                  <a:pt x="1178179" y="170053"/>
                </a:lnTo>
                <a:lnTo>
                  <a:pt x="1211961" y="200672"/>
                </a:lnTo>
                <a:lnTo>
                  <a:pt x="1226947" y="205994"/>
                </a:lnTo>
                <a:lnTo>
                  <a:pt x="1229614" y="197739"/>
                </a:lnTo>
                <a:lnTo>
                  <a:pt x="1217841" y="192532"/>
                </a:lnTo>
                <a:lnTo>
                  <a:pt x="1207706" y="185267"/>
                </a:lnTo>
                <a:lnTo>
                  <a:pt x="1186942" y="151460"/>
                </a:lnTo>
                <a:lnTo>
                  <a:pt x="1180084" y="101981"/>
                </a:lnTo>
                <a:lnTo>
                  <a:pt x="1180833" y="84391"/>
                </a:lnTo>
                <a:lnTo>
                  <a:pt x="1192276" y="41021"/>
                </a:lnTo>
                <a:lnTo>
                  <a:pt x="1218057" y="13449"/>
                </a:lnTo>
                <a:lnTo>
                  <a:pt x="1229995" y="8255"/>
                </a:lnTo>
                <a:close/>
              </a:path>
              <a:path w="1435734" h="206375">
                <a:moveTo>
                  <a:pt x="1435481" y="102997"/>
                </a:moveTo>
                <a:lnTo>
                  <a:pt x="1425879" y="50698"/>
                </a:lnTo>
                <a:lnTo>
                  <a:pt x="1397787" y="13182"/>
                </a:lnTo>
                <a:lnTo>
                  <a:pt x="1369695" y="0"/>
                </a:lnTo>
                <a:lnTo>
                  <a:pt x="1366774" y="8255"/>
                </a:lnTo>
                <a:lnTo>
                  <a:pt x="1378699" y="13449"/>
                </a:lnTo>
                <a:lnTo>
                  <a:pt x="1388960" y="20637"/>
                </a:lnTo>
                <a:lnTo>
                  <a:pt x="1409827" y="53911"/>
                </a:lnTo>
                <a:lnTo>
                  <a:pt x="1416685" y="101981"/>
                </a:lnTo>
                <a:lnTo>
                  <a:pt x="1415910" y="120129"/>
                </a:lnTo>
                <a:lnTo>
                  <a:pt x="1404493" y="164592"/>
                </a:lnTo>
                <a:lnTo>
                  <a:pt x="1367155" y="197739"/>
                </a:lnTo>
                <a:lnTo>
                  <a:pt x="1369695" y="205994"/>
                </a:lnTo>
                <a:lnTo>
                  <a:pt x="1409179" y="182676"/>
                </a:lnTo>
                <a:lnTo>
                  <a:pt x="1431264" y="139484"/>
                </a:lnTo>
                <a:lnTo>
                  <a:pt x="1434426" y="121983"/>
                </a:lnTo>
                <a:lnTo>
                  <a:pt x="1435481" y="10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553579" y="2760421"/>
            <a:ext cx="2451735" cy="46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15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×</a:t>
            </a:r>
            <a:r>
              <a:rPr sz="2400" spc="1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𝑎</a:t>
            </a:r>
            <a:r>
              <a:rPr sz="2400" spc="265">
                <a:latin typeface="Cambria Math"/>
                <a:cs typeface="Cambria Math"/>
              </a:rPr>
              <a:t> </a:t>
            </a:r>
            <a:r>
              <a:rPr sz="2625" baseline="38095">
                <a:latin typeface="Cambria Math"/>
                <a:cs typeface="Cambria Math"/>
              </a:rPr>
              <a:t>3</a:t>
            </a:r>
            <a:r>
              <a:rPr sz="2625" spc="667" baseline="3809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(1</a:t>
            </a:r>
            <a:r>
              <a:rPr sz="2400" spc="1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−</a:t>
            </a:r>
            <a:r>
              <a:rPr sz="2400" spc="-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𝑎</a:t>
            </a:r>
            <a:r>
              <a:rPr sz="2400" spc="275">
                <a:latin typeface="Cambria Math"/>
                <a:cs typeface="Cambria Math"/>
              </a:rPr>
              <a:t> </a:t>
            </a:r>
            <a:r>
              <a:rPr sz="2625" baseline="38095">
                <a:latin typeface="Cambria Math"/>
                <a:cs typeface="Cambria Math"/>
              </a:rPr>
              <a:t>3</a:t>
            </a:r>
            <a:r>
              <a:rPr sz="2625" spc="675" baseline="3809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) </a:t>
            </a:r>
            <a:r>
              <a:rPr sz="2400" spc="-50">
                <a:latin typeface="Cambria Math"/>
                <a:cs typeface="Cambria Math"/>
              </a:rPr>
              <a:t>×</a:t>
            </a:r>
            <a:endParaRPr sz="2400">
              <a:latin typeface="Cambria Math"/>
              <a:cs typeface="Cambria Math"/>
            </a:endParaRPr>
          </a:p>
          <a:p>
            <a:pPr marL="485775">
              <a:lnSpc>
                <a:spcPts val="1335"/>
              </a:lnSpc>
              <a:tabLst>
                <a:tab pos="1645285" algn="l"/>
              </a:tabLst>
            </a:pPr>
            <a:r>
              <a:rPr sz="1750" spc="-50">
                <a:latin typeface="Cambria Math"/>
                <a:cs typeface="Cambria Math"/>
              </a:rPr>
              <a:t>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5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84256" y="2935681"/>
            <a:ext cx="1422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97313" y="2597353"/>
            <a:ext cx="553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-30" baseline="-30092">
                <a:latin typeface="Cambria Math"/>
                <a:cs typeface="Cambria Math"/>
              </a:rPr>
              <a:t>𝑎</a:t>
            </a:r>
            <a:r>
              <a:rPr sz="1750" spc="-2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79776" y="2435351"/>
            <a:ext cx="807720" cy="1132840"/>
          </a:xfrm>
          <a:custGeom>
            <a:avLst/>
            <a:gdLst/>
            <a:ahLst/>
            <a:cxnLst/>
            <a:rect l="l" t="t" r="r" b="b"/>
            <a:pathLst>
              <a:path w="807720" h="1132839">
                <a:moveTo>
                  <a:pt x="0" y="1132332"/>
                </a:moveTo>
                <a:lnTo>
                  <a:pt x="807720" y="1132332"/>
                </a:lnTo>
                <a:lnTo>
                  <a:pt x="807720" y="0"/>
                </a:lnTo>
                <a:lnTo>
                  <a:pt x="0" y="0"/>
                </a:lnTo>
                <a:lnTo>
                  <a:pt x="0" y="113233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68567" y="2667000"/>
            <a:ext cx="1484630" cy="643255"/>
          </a:xfrm>
          <a:custGeom>
            <a:avLst/>
            <a:gdLst/>
            <a:ahLst/>
            <a:cxnLst/>
            <a:rect l="l" t="t" r="r" b="b"/>
            <a:pathLst>
              <a:path w="1484629" h="643254">
                <a:moveTo>
                  <a:pt x="0" y="643127"/>
                </a:moveTo>
                <a:lnTo>
                  <a:pt x="1484376" y="643127"/>
                </a:lnTo>
                <a:lnTo>
                  <a:pt x="1484376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17620" y="2426207"/>
            <a:ext cx="807720" cy="1132840"/>
          </a:xfrm>
          <a:custGeom>
            <a:avLst/>
            <a:gdLst/>
            <a:ahLst/>
            <a:cxnLst/>
            <a:rect l="l" t="t" r="r" b="b"/>
            <a:pathLst>
              <a:path w="807720" h="1132839">
                <a:moveTo>
                  <a:pt x="0" y="1132332"/>
                </a:moveTo>
                <a:lnTo>
                  <a:pt x="807720" y="1132332"/>
                </a:lnTo>
                <a:lnTo>
                  <a:pt x="807720" y="0"/>
                </a:lnTo>
                <a:lnTo>
                  <a:pt x="0" y="0"/>
                </a:lnTo>
                <a:lnTo>
                  <a:pt x="0" y="1132332"/>
                </a:lnTo>
                <a:close/>
              </a:path>
            </a:pathLst>
          </a:custGeom>
          <a:ln w="12192">
            <a:solidFill>
              <a:srgbClr val="0C2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30311" y="2667000"/>
            <a:ext cx="1859280" cy="643255"/>
          </a:xfrm>
          <a:custGeom>
            <a:avLst/>
            <a:gdLst/>
            <a:ahLst/>
            <a:cxnLst/>
            <a:rect l="l" t="t" r="r" b="b"/>
            <a:pathLst>
              <a:path w="1859279" h="643254">
                <a:moveTo>
                  <a:pt x="0" y="643127"/>
                </a:moveTo>
                <a:lnTo>
                  <a:pt x="1859279" y="643127"/>
                </a:lnTo>
                <a:lnTo>
                  <a:pt x="1859279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ln w="12192">
            <a:solidFill>
              <a:srgbClr val="0C2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99659" y="2426207"/>
            <a:ext cx="807720" cy="1132840"/>
          </a:xfrm>
          <a:custGeom>
            <a:avLst/>
            <a:gdLst/>
            <a:ahLst/>
            <a:cxnLst/>
            <a:rect l="l" t="t" r="r" b="b"/>
            <a:pathLst>
              <a:path w="807720" h="1132839">
                <a:moveTo>
                  <a:pt x="0" y="1132332"/>
                </a:moveTo>
                <a:lnTo>
                  <a:pt x="807720" y="1132332"/>
                </a:lnTo>
                <a:lnTo>
                  <a:pt x="807720" y="0"/>
                </a:lnTo>
                <a:lnTo>
                  <a:pt x="0" y="0"/>
                </a:lnTo>
                <a:lnTo>
                  <a:pt x="0" y="1132332"/>
                </a:lnTo>
                <a:close/>
              </a:path>
            </a:pathLst>
          </a:custGeom>
          <a:ln w="12192">
            <a:solidFill>
              <a:srgbClr val="0EFC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59340" y="2667000"/>
            <a:ext cx="600710" cy="643255"/>
          </a:xfrm>
          <a:custGeom>
            <a:avLst/>
            <a:gdLst/>
            <a:ahLst/>
            <a:cxnLst/>
            <a:rect l="l" t="t" r="r" b="b"/>
            <a:pathLst>
              <a:path w="600709" h="643254">
                <a:moveTo>
                  <a:pt x="0" y="643127"/>
                </a:moveTo>
                <a:lnTo>
                  <a:pt x="600455" y="643127"/>
                </a:lnTo>
                <a:lnTo>
                  <a:pt x="600455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ln w="12192">
            <a:solidFill>
              <a:srgbClr val="0EFC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616700" y="2075510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latin typeface="Malgun Gothic"/>
                <a:cs typeface="Malgun Gothic"/>
              </a:rPr>
              <a:t>①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18601" y="208216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latin typeface="Malgun Gothic"/>
                <a:cs typeface="Malgun Gothic"/>
              </a:rPr>
              <a:t>②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094468" y="2084069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latin typeface="Malgun Gothic"/>
                <a:cs typeface="Malgun Gothic"/>
              </a:rPr>
              <a:t>③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80308" y="5210302"/>
            <a:ext cx="13614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4575" algn="l"/>
              </a:tabLst>
            </a:pPr>
            <a:r>
              <a:rPr sz="1750" spc="-25">
                <a:latin typeface="Cambria Math"/>
                <a:cs typeface="Cambria Math"/>
              </a:rPr>
              <a:t>1,1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24602" y="5255386"/>
            <a:ext cx="843280" cy="20320"/>
          </a:xfrm>
          <a:custGeom>
            <a:avLst/>
            <a:gdLst/>
            <a:ahLst/>
            <a:cxnLst/>
            <a:rect l="l" t="t" r="r" b="b"/>
            <a:pathLst>
              <a:path w="843279" h="20320">
                <a:moveTo>
                  <a:pt x="842772" y="0"/>
                </a:moveTo>
                <a:lnTo>
                  <a:pt x="0" y="0"/>
                </a:lnTo>
                <a:lnTo>
                  <a:pt x="0" y="19812"/>
                </a:lnTo>
                <a:lnTo>
                  <a:pt x="842772" y="19812"/>
                </a:lnTo>
                <a:lnTo>
                  <a:pt x="84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736082" y="5496864"/>
            <a:ext cx="3295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13552" y="531329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7" y="0"/>
                </a:moveTo>
                <a:lnTo>
                  <a:pt x="205486" y="8254"/>
                </a:lnTo>
                <a:lnTo>
                  <a:pt x="217416" y="13446"/>
                </a:lnTo>
                <a:lnTo>
                  <a:pt x="227679" y="20637"/>
                </a:lnTo>
                <a:lnTo>
                  <a:pt x="248538" y="53903"/>
                </a:lnTo>
                <a:lnTo>
                  <a:pt x="255397" y="101981"/>
                </a:lnTo>
                <a:lnTo>
                  <a:pt x="254635" y="120122"/>
                </a:lnTo>
                <a:lnTo>
                  <a:pt x="243205" y="164591"/>
                </a:lnTo>
                <a:lnTo>
                  <a:pt x="205867" y="197738"/>
                </a:lnTo>
                <a:lnTo>
                  <a:pt x="208407" y="205994"/>
                </a:lnTo>
                <a:lnTo>
                  <a:pt x="247769" y="182669"/>
                </a:lnTo>
                <a:lnTo>
                  <a:pt x="269922" y="139477"/>
                </a:lnTo>
                <a:lnTo>
                  <a:pt x="274193" y="102997"/>
                </a:lnTo>
                <a:lnTo>
                  <a:pt x="273123" y="84163"/>
                </a:lnTo>
                <a:lnTo>
                  <a:pt x="257175" y="36067"/>
                </a:lnTo>
                <a:lnTo>
                  <a:pt x="223385" y="5385"/>
                </a:lnTo>
                <a:lnTo>
                  <a:pt x="208407" y="0"/>
                </a:lnTo>
                <a:close/>
              </a:path>
              <a:path w="274320" h="206375">
                <a:moveTo>
                  <a:pt x="65659" y="0"/>
                </a:moveTo>
                <a:lnTo>
                  <a:pt x="26421" y="23395"/>
                </a:lnTo>
                <a:lnTo>
                  <a:pt x="4222" y="66722"/>
                </a:lnTo>
                <a:lnTo>
                  <a:pt x="0" y="102997"/>
                </a:lnTo>
                <a:lnTo>
                  <a:pt x="1049" y="121975"/>
                </a:lnTo>
                <a:lnTo>
                  <a:pt x="16890" y="170053"/>
                </a:lnTo>
                <a:lnTo>
                  <a:pt x="50680" y="200663"/>
                </a:lnTo>
                <a:lnTo>
                  <a:pt x="65659" y="205994"/>
                </a:lnTo>
                <a:lnTo>
                  <a:pt x="68325" y="197738"/>
                </a:lnTo>
                <a:lnTo>
                  <a:pt x="56562" y="192524"/>
                </a:lnTo>
                <a:lnTo>
                  <a:pt x="46418" y="185261"/>
                </a:lnTo>
                <a:lnTo>
                  <a:pt x="25654" y="151451"/>
                </a:lnTo>
                <a:lnTo>
                  <a:pt x="18796" y="101981"/>
                </a:lnTo>
                <a:lnTo>
                  <a:pt x="19557" y="84383"/>
                </a:lnTo>
                <a:lnTo>
                  <a:pt x="30987" y="41020"/>
                </a:lnTo>
                <a:lnTo>
                  <a:pt x="68580" y="8254"/>
                </a:lnTo>
                <a:lnTo>
                  <a:pt x="65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334253" y="5317032"/>
            <a:ext cx="720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𝜕𝑤</a:t>
            </a:r>
            <a:r>
              <a:rPr sz="2400" spc="400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2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56788" y="4871973"/>
            <a:ext cx="326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69975" algn="l"/>
                <a:tab pos="2068195" algn="l"/>
              </a:tabLst>
            </a:pPr>
            <a:r>
              <a:rPr sz="3600" baseline="-30092">
                <a:latin typeface="Cambria Math"/>
                <a:cs typeface="Cambria Math"/>
              </a:rPr>
              <a:t>𝑤</a:t>
            </a:r>
            <a:r>
              <a:rPr sz="1750">
                <a:latin typeface="Cambria Math"/>
                <a:cs typeface="Cambria Math"/>
              </a:rPr>
              <a:t>(2)</a:t>
            </a:r>
            <a:r>
              <a:rPr sz="1750" spc="80">
                <a:latin typeface="Cambria Math"/>
                <a:cs typeface="Cambria Math"/>
              </a:rPr>
              <a:t> 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r>
              <a:rPr sz="3600" baseline="-30092">
                <a:latin typeface="Cambria Math"/>
                <a:cs typeface="Cambria Math"/>
              </a:rPr>
              <a:t>	𝑤</a:t>
            </a:r>
            <a:r>
              <a:rPr sz="1750">
                <a:latin typeface="Cambria Math"/>
                <a:cs typeface="Cambria Math"/>
              </a:rPr>
              <a:t>(2)</a:t>
            </a:r>
            <a:r>
              <a:rPr sz="1750" spc="409">
                <a:latin typeface="Cambria Math"/>
                <a:cs typeface="Cambria Math"/>
              </a:rPr>
              <a:t> </a:t>
            </a:r>
            <a:r>
              <a:rPr sz="3600" spc="-75" baseline="-30092">
                <a:latin typeface="Cambria Math"/>
                <a:cs typeface="Cambria Math"/>
              </a:rPr>
              <a:t>−</a:t>
            </a:r>
            <a:r>
              <a:rPr sz="3600" baseline="-30092">
                <a:latin typeface="Cambria Math"/>
                <a:cs typeface="Cambria Math"/>
              </a:rPr>
              <a:t>	</a:t>
            </a:r>
            <a:r>
              <a:rPr sz="3600" baseline="12731">
                <a:latin typeface="Cambria Math"/>
                <a:cs typeface="Cambria Math"/>
              </a:rPr>
              <a:t>𝜕𝐽</a:t>
            </a:r>
            <a:r>
              <a:rPr sz="2625" baseline="1587">
                <a:latin typeface="Cambria Math"/>
                <a:cs typeface="Cambria Math"/>
              </a:rPr>
              <a:t>𝑡𝑜𝑡𝑎𝑙</a:t>
            </a:r>
            <a:r>
              <a:rPr sz="2625" spc="300" baseline="1587">
                <a:latin typeface="Cambria Math"/>
                <a:cs typeface="Cambria Math"/>
              </a:rPr>
              <a:t>  </a:t>
            </a:r>
            <a:r>
              <a:rPr sz="3600" spc="-75" baseline="-30092">
                <a:latin typeface="Cambria Math"/>
                <a:cs typeface="Cambria Math"/>
              </a:rPr>
              <a:t>=</a:t>
            </a:r>
            <a:endParaRPr sz="3600" baseline="-30092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62622" y="5205729"/>
            <a:ext cx="3168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27011" y="5031359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7" y="0"/>
                </a:moveTo>
                <a:lnTo>
                  <a:pt x="205486" y="8255"/>
                </a:lnTo>
                <a:lnTo>
                  <a:pt x="217416" y="13446"/>
                </a:lnTo>
                <a:lnTo>
                  <a:pt x="227679" y="20637"/>
                </a:lnTo>
                <a:lnTo>
                  <a:pt x="248539" y="53903"/>
                </a:lnTo>
                <a:lnTo>
                  <a:pt x="255397" y="101981"/>
                </a:lnTo>
                <a:lnTo>
                  <a:pt x="254634" y="120122"/>
                </a:lnTo>
                <a:lnTo>
                  <a:pt x="243205" y="164592"/>
                </a:lnTo>
                <a:lnTo>
                  <a:pt x="205867" y="197739"/>
                </a:lnTo>
                <a:lnTo>
                  <a:pt x="208407" y="205994"/>
                </a:lnTo>
                <a:lnTo>
                  <a:pt x="247769" y="182669"/>
                </a:lnTo>
                <a:lnTo>
                  <a:pt x="269922" y="139477"/>
                </a:lnTo>
                <a:lnTo>
                  <a:pt x="274193" y="102997"/>
                </a:lnTo>
                <a:lnTo>
                  <a:pt x="273123" y="84163"/>
                </a:lnTo>
                <a:lnTo>
                  <a:pt x="257175" y="36068"/>
                </a:lnTo>
                <a:lnTo>
                  <a:pt x="223385" y="5385"/>
                </a:lnTo>
                <a:lnTo>
                  <a:pt x="208407" y="0"/>
                </a:lnTo>
                <a:close/>
              </a:path>
              <a:path w="274320" h="206375">
                <a:moveTo>
                  <a:pt x="65659" y="0"/>
                </a:moveTo>
                <a:lnTo>
                  <a:pt x="26421" y="23395"/>
                </a:lnTo>
                <a:lnTo>
                  <a:pt x="4222" y="66722"/>
                </a:lnTo>
                <a:lnTo>
                  <a:pt x="0" y="102997"/>
                </a:lnTo>
                <a:lnTo>
                  <a:pt x="1049" y="121975"/>
                </a:lnTo>
                <a:lnTo>
                  <a:pt x="16891" y="170053"/>
                </a:lnTo>
                <a:lnTo>
                  <a:pt x="50680" y="200663"/>
                </a:lnTo>
                <a:lnTo>
                  <a:pt x="65659" y="205994"/>
                </a:lnTo>
                <a:lnTo>
                  <a:pt x="68326" y="197739"/>
                </a:lnTo>
                <a:lnTo>
                  <a:pt x="56562" y="192524"/>
                </a:lnTo>
                <a:lnTo>
                  <a:pt x="46418" y="185261"/>
                </a:lnTo>
                <a:lnTo>
                  <a:pt x="25654" y="151451"/>
                </a:lnTo>
                <a:lnTo>
                  <a:pt x="18796" y="101981"/>
                </a:lnTo>
                <a:lnTo>
                  <a:pt x="19557" y="84383"/>
                </a:lnTo>
                <a:lnTo>
                  <a:pt x="30988" y="41021"/>
                </a:lnTo>
                <a:lnTo>
                  <a:pt x="68580" y="8255"/>
                </a:lnTo>
                <a:lnTo>
                  <a:pt x="656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39103" y="4881117"/>
            <a:ext cx="52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baseline="-27777">
                <a:latin typeface="Cambria Math"/>
                <a:cs typeface="Cambria Math"/>
              </a:rPr>
              <a:t>𝑤</a:t>
            </a:r>
            <a:r>
              <a:rPr sz="3600" spc="502" baseline="-27777">
                <a:latin typeface="Cambria Math"/>
                <a:cs typeface="Cambria Math"/>
              </a:rPr>
              <a:t> </a:t>
            </a:r>
            <a:r>
              <a:rPr sz="1750" spc="-5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63434" y="4871973"/>
            <a:ext cx="1449705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75"/>
              </a:lnSpc>
              <a:spcBef>
                <a:spcPts val="100"/>
              </a:spcBef>
              <a:tabLst>
                <a:tab pos="398780" algn="l"/>
              </a:tabLst>
            </a:pPr>
            <a:r>
              <a:rPr sz="3600" spc="-75" baseline="-30092">
                <a:latin typeface="Cambria Math"/>
                <a:cs typeface="Cambria Math"/>
              </a:rPr>
              <a:t>−</a:t>
            </a:r>
            <a:r>
              <a:rPr sz="3600" baseline="-30092">
                <a:latin typeface="Cambria Math"/>
                <a:cs typeface="Cambria Math"/>
              </a:rPr>
              <a:t>	</a:t>
            </a:r>
            <a:r>
              <a:rPr sz="3600" spc="-15" baseline="-30092">
                <a:latin typeface="Cambria Math"/>
                <a:cs typeface="Cambria Math"/>
              </a:rPr>
              <a:t>𝛿</a:t>
            </a:r>
            <a:r>
              <a:rPr sz="1750" spc="-10">
                <a:latin typeface="Cambria Math"/>
                <a:cs typeface="Cambria Math"/>
              </a:rPr>
              <a:t>(3)</a:t>
            </a:r>
            <a:r>
              <a:rPr sz="3600" spc="-15" baseline="-30092">
                <a:latin typeface="Cambria Math"/>
                <a:cs typeface="Cambria Math"/>
              </a:rPr>
              <a:t>𝑎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  <a:p>
            <a:pPr marL="546735">
              <a:lnSpc>
                <a:spcPts val="1995"/>
              </a:lnSpc>
              <a:tabLst>
                <a:tab pos="1069340" algn="l"/>
              </a:tabLst>
            </a:pPr>
            <a:r>
              <a:rPr sz="1750" spc="-50">
                <a:latin typeface="Cambria Math"/>
                <a:cs typeface="Cambria Math"/>
              </a:rPr>
              <a:t>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5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69329" y="3487673"/>
            <a:ext cx="3622040" cy="0"/>
          </a:xfrm>
          <a:custGeom>
            <a:avLst/>
            <a:gdLst/>
            <a:ahLst/>
            <a:cxnLst/>
            <a:rect l="l" t="t" r="r" b="b"/>
            <a:pathLst>
              <a:path w="3622040">
                <a:moveTo>
                  <a:pt x="0" y="0"/>
                </a:moveTo>
                <a:lnTo>
                  <a:pt x="3621786" y="0"/>
                </a:lnTo>
              </a:path>
            </a:pathLst>
          </a:custGeom>
          <a:ln w="28956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100317" y="3878021"/>
            <a:ext cx="111125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spc="3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975858" y="3652469"/>
            <a:ext cx="624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aseline="-29513">
                <a:solidFill>
                  <a:srgbClr val="FF00FF"/>
                </a:solidFill>
                <a:latin typeface="Cambria Math"/>
                <a:cs typeface="Cambria Math"/>
              </a:rPr>
              <a:t>𝛿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(3)</a:t>
            </a:r>
            <a:r>
              <a:rPr sz="1150" spc="38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2400" spc="-75" baseline="-29513">
                <a:solidFill>
                  <a:srgbClr val="FF00FF"/>
                </a:solidFill>
                <a:latin typeface="Cambria Math"/>
                <a:cs typeface="Cambria Math"/>
              </a:rPr>
              <a:t>=</a:t>
            </a:r>
            <a:endParaRPr sz="2400" baseline="-29513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62546" y="3913123"/>
            <a:ext cx="445134" cy="13970"/>
          </a:xfrm>
          <a:custGeom>
            <a:avLst/>
            <a:gdLst/>
            <a:ahLst/>
            <a:cxnLst/>
            <a:rect l="l" t="t" r="r" b="b"/>
            <a:pathLst>
              <a:path w="445134" h="13970">
                <a:moveTo>
                  <a:pt x="445007" y="0"/>
                </a:moveTo>
                <a:lnTo>
                  <a:pt x="0" y="0"/>
                </a:lnTo>
                <a:lnTo>
                  <a:pt x="0" y="13715"/>
                </a:lnTo>
                <a:lnTo>
                  <a:pt x="445007" y="13715"/>
                </a:lnTo>
                <a:lnTo>
                  <a:pt x="445007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710426" y="3608578"/>
            <a:ext cx="340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25">
                <a:solidFill>
                  <a:srgbClr val="FF00FF"/>
                </a:solidFill>
                <a:latin typeface="Cambria Math"/>
                <a:cs typeface="Cambria Math"/>
              </a:rPr>
              <a:t>𝜕𝐽</a:t>
            </a:r>
            <a:r>
              <a:rPr sz="1725" spc="-37" baseline="-14492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725" baseline="-14492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56221" y="4075302"/>
            <a:ext cx="11112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3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15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625081" y="3842130"/>
            <a:ext cx="51180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15" baseline="-29513">
                <a:solidFill>
                  <a:srgbClr val="FF00FF"/>
                </a:solidFill>
                <a:latin typeface="Cambria Math"/>
                <a:cs typeface="Cambria Math"/>
              </a:rPr>
              <a:t>𝜕𝑧</a:t>
            </a:r>
            <a:r>
              <a:rPr sz="1150" spc="-10">
                <a:solidFill>
                  <a:srgbClr val="FF00FF"/>
                </a:solidFill>
                <a:latin typeface="Cambria Math"/>
                <a:cs typeface="Cambria Math"/>
              </a:rPr>
              <a:t>(3)</a:t>
            </a:r>
            <a:endParaRPr sz="1150">
              <a:latin typeface="Cambria Math"/>
              <a:cs typeface="Cambria Math"/>
            </a:endParaRPr>
          </a:p>
        </p:txBody>
      </p:sp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86853" y="3764660"/>
            <a:ext cx="181737" cy="136906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8124570" y="3858209"/>
            <a:ext cx="111125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spc="3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150">
              <a:latin typeface="Cambria Math"/>
              <a:cs typeface="Cambria Math"/>
            </a:endParaRPr>
          </a:p>
        </p:txBody>
      </p:sp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1084" y="3764660"/>
            <a:ext cx="181737" cy="136906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553070" y="3874973"/>
            <a:ext cx="1979930" cy="203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106805" algn="l"/>
                <a:tab pos="1880870" algn="l"/>
              </a:tabLst>
            </a:pPr>
            <a:r>
              <a:rPr sz="1150" spc="-50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150" spc="-50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150" spc="-50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150">
              <a:latin typeface="Cambria Math"/>
              <a:cs typeface="Cambria Math"/>
            </a:endParaRPr>
          </a:p>
        </p:txBody>
      </p:sp>
      <p:pic>
        <p:nvPicPr>
          <p:cNvPr id="62" name="object 6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55277" y="3764660"/>
            <a:ext cx="181737" cy="13690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7125334" y="3762197"/>
            <a:ext cx="2658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=</a:t>
            </a:r>
            <a:r>
              <a:rPr sz="1600" spc="9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(𝑎</a:t>
            </a:r>
            <a:r>
              <a:rPr sz="1600" spc="16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3</a:t>
            </a:r>
            <a:r>
              <a:rPr sz="1725" spc="292" baseline="38647">
                <a:solidFill>
                  <a:srgbClr val="FF00FF"/>
                </a:solidFill>
                <a:latin typeface="Cambria Math"/>
                <a:cs typeface="Cambria Math"/>
              </a:rPr>
              <a:t> 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−</a:t>
            </a:r>
            <a:r>
              <a:rPr sz="1600" spc="1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𝑦</a:t>
            </a:r>
            <a:r>
              <a:rPr sz="1600" spc="29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) ×</a:t>
            </a:r>
            <a:r>
              <a:rPr sz="1600" spc="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𝑎</a:t>
            </a:r>
            <a:r>
              <a:rPr sz="1600" spc="16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3</a:t>
            </a:r>
            <a:r>
              <a:rPr sz="1725" spc="457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(1</a:t>
            </a:r>
            <a:r>
              <a:rPr sz="1600" spc="-1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−</a:t>
            </a:r>
            <a:r>
              <a:rPr sz="1600" spc="1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𝑎</a:t>
            </a:r>
            <a:r>
              <a:rPr sz="1600" spc="16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3</a:t>
            </a:r>
            <a:r>
              <a:rPr sz="1725" spc="457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 spc="-50">
                <a:solidFill>
                  <a:srgbClr val="FF00FF"/>
                </a:solidFill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520433" y="4924805"/>
            <a:ext cx="2087880" cy="711835"/>
          </a:xfrm>
          <a:custGeom>
            <a:avLst/>
            <a:gdLst/>
            <a:ahLst/>
            <a:cxnLst/>
            <a:rect l="l" t="t" r="r" b="b"/>
            <a:pathLst>
              <a:path w="2087879" h="711835">
                <a:moveTo>
                  <a:pt x="0" y="711708"/>
                </a:moveTo>
                <a:lnTo>
                  <a:pt x="2087879" y="711708"/>
                </a:lnTo>
                <a:lnTo>
                  <a:pt x="2087879" y="0"/>
                </a:lnTo>
                <a:lnTo>
                  <a:pt x="0" y="0"/>
                </a:lnTo>
                <a:lnTo>
                  <a:pt x="0" y="71170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4414" y="4270628"/>
            <a:ext cx="3953151" cy="6008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39203" y="3740021"/>
            <a:ext cx="160604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>
                <a:latin typeface="NanumSquare_ac" panose="020B0600000101010101" pitchFamily="34" charset="-127"/>
                <a:cs typeface="Adobe Gothic Std B"/>
              </a:rPr>
              <a:t>같은</a:t>
            </a:r>
            <a:r>
              <a:rPr sz="1800" b="1" spc="7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 b="1" spc="-275">
                <a:latin typeface="NanumSquare_ac" panose="020B0600000101010101" pitchFamily="34" charset="-127"/>
                <a:cs typeface="Adobe Gothic Std B"/>
              </a:rPr>
              <a:t>방식으로</a:t>
            </a:r>
            <a:endParaRPr sz="1800">
              <a:latin typeface="NanumSquare_ac" panose="020B0600000101010101" pitchFamily="34" charset="-127"/>
              <a:cs typeface="Adobe Gothic Std B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16288" y="5042500"/>
            <a:ext cx="2257411" cy="9681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4318" y="1765808"/>
            <a:ext cx="56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950" u="heavy" spc="630" baseline="-1495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spc="-25">
                <a:latin typeface="Cambria Math"/>
                <a:cs typeface="Cambria Math"/>
              </a:rPr>
              <a:t>𝜕𝐽</a:t>
            </a:r>
            <a:r>
              <a:rPr sz="1950" u="heavy" spc="-37" baseline="-14957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1950" u="heavy" spc="750" baseline="-14957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93150" y="1938654"/>
            <a:ext cx="2312670" cy="155575"/>
            <a:chOff x="8693150" y="1938654"/>
            <a:chExt cx="2312670" cy="1555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3150" y="1938654"/>
              <a:ext cx="206121" cy="1553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6066" y="1938654"/>
              <a:ext cx="206120" cy="1553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9317" y="1938654"/>
              <a:ext cx="206121" cy="15532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056119" y="1884680"/>
            <a:ext cx="390969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691639" algn="l"/>
                <a:tab pos="2926080" algn="l"/>
                <a:tab pos="3799840" algn="l"/>
              </a:tabLst>
            </a:pPr>
            <a:r>
              <a:rPr sz="1950" spc="-37" baseline="2136">
                <a:latin typeface="Cambria Math"/>
                <a:cs typeface="Cambria Math"/>
              </a:rPr>
              <a:t>(3)</a:t>
            </a:r>
            <a:r>
              <a:rPr sz="1950" baseline="2136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3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3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5264" y="2824352"/>
            <a:ext cx="10198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777240" algn="l"/>
              </a:tabLst>
            </a:pPr>
            <a:r>
              <a:rPr sz="1300" spc="-25">
                <a:latin typeface="Cambria Math"/>
                <a:cs typeface="Cambria Math"/>
              </a:rPr>
              <a:t>1,1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25">
                <a:latin typeface="Cambria Math"/>
                <a:cs typeface="Cambria Math"/>
              </a:rPr>
              <a:t>1,1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5245" y="2860675"/>
            <a:ext cx="629920" cy="15240"/>
          </a:xfrm>
          <a:custGeom>
            <a:avLst/>
            <a:gdLst/>
            <a:ahLst/>
            <a:cxnLst/>
            <a:rect l="l" t="t" r="r" b="b"/>
            <a:pathLst>
              <a:path w="629920" h="15239">
                <a:moveTo>
                  <a:pt x="629411" y="0"/>
                </a:moveTo>
                <a:lnTo>
                  <a:pt x="0" y="0"/>
                </a:lnTo>
                <a:lnTo>
                  <a:pt x="0" y="15239"/>
                </a:lnTo>
                <a:lnTo>
                  <a:pt x="629411" y="15239"/>
                </a:lnTo>
                <a:lnTo>
                  <a:pt x="629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55914" y="2978277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700" spc="-15" baseline="18518">
                <a:latin typeface="Cambria Math"/>
                <a:cs typeface="Cambria Math"/>
              </a:rPr>
              <a:t>𝜕𝑤</a:t>
            </a:r>
            <a:r>
              <a:rPr sz="1300" spc="-10">
                <a:latin typeface="Cambria Math"/>
                <a:cs typeface="Cambria Math"/>
              </a:rPr>
              <a:t>1,1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10497" y="2902457"/>
            <a:ext cx="206248" cy="1553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866885" y="2848737"/>
            <a:ext cx="1098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4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70973" y="2692145"/>
            <a:ext cx="206248" cy="15532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523730" y="2824352"/>
            <a:ext cx="12166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713105" algn="l"/>
                <a:tab pos="1106170" algn="l"/>
              </a:tabLst>
            </a:pPr>
            <a:r>
              <a:rPr sz="1300" spc="-25">
                <a:latin typeface="Cambria Math"/>
                <a:cs typeface="Cambria Math"/>
              </a:rPr>
              <a:t>1,1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55459" y="1939239"/>
            <a:ext cx="4347210" cy="93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910"/>
              </a:lnSpc>
              <a:spcBef>
                <a:spcPts val="100"/>
              </a:spcBef>
              <a:tabLst>
                <a:tab pos="508000" algn="l"/>
                <a:tab pos="1050925" algn="l"/>
                <a:tab pos="2117725" algn="l"/>
                <a:tab pos="3302000" algn="l"/>
                <a:tab pos="4175760" algn="l"/>
              </a:tabLst>
            </a:pPr>
            <a:r>
              <a:rPr sz="1800" spc="-25">
                <a:latin typeface="Cambria Math"/>
                <a:cs typeface="Cambria Math"/>
              </a:rPr>
              <a:t>𝛿</a:t>
            </a:r>
            <a:r>
              <a:rPr sz="1950" spc="-37" baseline="-23504">
                <a:latin typeface="Cambria Math"/>
                <a:cs typeface="Cambria Math"/>
              </a:rPr>
              <a:t>1</a:t>
            </a:r>
            <a:r>
              <a:rPr sz="1950" baseline="-23504">
                <a:latin typeface="Cambria Math"/>
                <a:cs typeface="Cambria Math"/>
              </a:rPr>
              <a:t>	</a:t>
            </a:r>
            <a:r>
              <a:rPr sz="1800" spc="-50">
                <a:latin typeface="Cambria Math"/>
                <a:cs typeface="Cambria Math"/>
              </a:rPr>
              <a:t>=</a:t>
            </a:r>
            <a:r>
              <a:rPr sz="1800">
                <a:latin typeface="Cambria Math"/>
                <a:cs typeface="Cambria Math"/>
              </a:rPr>
              <a:t>	</a:t>
            </a:r>
            <a:r>
              <a:rPr sz="1950" baseline="-29914">
                <a:latin typeface="Cambria Math"/>
                <a:cs typeface="Cambria Math"/>
              </a:rPr>
              <a:t>(3)</a:t>
            </a:r>
            <a:r>
              <a:rPr sz="1950" spc="434" baseline="-29914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=</a:t>
            </a:r>
            <a:r>
              <a:rPr sz="1800" spc="140">
                <a:latin typeface="Cambria Math"/>
                <a:cs typeface="Cambria Math"/>
              </a:rPr>
              <a:t> </a:t>
            </a:r>
            <a:r>
              <a:rPr sz="1800" spc="-25">
                <a:latin typeface="Cambria Math"/>
                <a:cs typeface="Cambria Math"/>
              </a:rPr>
              <a:t>(𝑎</a:t>
            </a:r>
            <a:r>
              <a:rPr sz="1950" spc="-37" baseline="-23504">
                <a:latin typeface="Cambria Math"/>
                <a:cs typeface="Cambria Math"/>
              </a:rPr>
              <a:t>1</a:t>
            </a:r>
            <a:r>
              <a:rPr sz="1950" baseline="-23504">
                <a:latin typeface="Cambria Math"/>
                <a:cs typeface="Cambria Math"/>
              </a:rPr>
              <a:t>	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𝑦</a:t>
            </a:r>
            <a:r>
              <a:rPr sz="1950" baseline="-14957">
                <a:latin typeface="Cambria Math"/>
                <a:cs typeface="Cambria Math"/>
              </a:rPr>
              <a:t>1</a:t>
            </a:r>
            <a:r>
              <a:rPr sz="1800">
                <a:latin typeface="Cambria Math"/>
                <a:cs typeface="Cambria Math"/>
              </a:rPr>
              <a:t>)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× </a:t>
            </a:r>
            <a:r>
              <a:rPr sz="1800" spc="-25">
                <a:latin typeface="Cambria Math"/>
                <a:cs typeface="Cambria Math"/>
              </a:rPr>
              <a:t>𝑎</a:t>
            </a:r>
            <a:r>
              <a:rPr sz="1950" spc="-37" baseline="-23504">
                <a:latin typeface="Cambria Math"/>
                <a:cs typeface="Cambria Math"/>
              </a:rPr>
              <a:t>1</a:t>
            </a:r>
            <a:r>
              <a:rPr sz="1950" baseline="-23504">
                <a:latin typeface="Cambria Math"/>
                <a:cs typeface="Cambria Math"/>
              </a:rPr>
              <a:t>	</a:t>
            </a:r>
            <a:r>
              <a:rPr sz="1800">
                <a:latin typeface="Cambria Math"/>
                <a:cs typeface="Cambria Math"/>
              </a:rPr>
              <a:t>(1</a:t>
            </a:r>
            <a:r>
              <a:rPr sz="1800" spc="-5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−</a:t>
            </a:r>
            <a:r>
              <a:rPr sz="1800" spc="5">
                <a:latin typeface="Cambria Math"/>
                <a:cs typeface="Cambria Math"/>
              </a:rPr>
              <a:t> </a:t>
            </a:r>
            <a:r>
              <a:rPr sz="1800" spc="-25">
                <a:latin typeface="Cambria Math"/>
                <a:cs typeface="Cambria Math"/>
              </a:rPr>
              <a:t>𝑎</a:t>
            </a:r>
            <a:r>
              <a:rPr sz="1950" spc="-37" baseline="-23504">
                <a:latin typeface="Cambria Math"/>
                <a:cs typeface="Cambria Math"/>
              </a:rPr>
              <a:t>1</a:t>
            </a:r>
            <a:r>
              <a:rPr sz="1950" baseline="-23504">
                <a:latin typeface="Cambria Math"/>
                <a:cs typeface="Cambria Math"/>
              </a:rPr>
              <a:t>	</a:t>
            </a:r>
            <a:r>
              <a:rPr sz="1800" spc="-50"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795020">
              <a:lnSpc>
                <a:spcPts val="1910"/>
              </a:lnSpc>
            </a:pPr>
            <a:r>
              <a:rPr sz="1800" spc="-25">
                <a:latin typeface="Cambria Math"/>
                <a:cs typeface="Cambria Math"/>
              </a:rPr>
              <a:t>𝜕𝑧</a:t>
            </a:r>
            <a:r>
              <a:rPr sz="1950" spc="-37" baseline="-25641">
                <a:latin typeface="Cambria Math"/>
                <a:cs typeface="Cambria Math"/>
              </a:rPr>
              <a:t>1</a:t>
            </a:r>
            <a:endParaRPr sz="1950" baseline="-25641">
              <a:latin typeface="Cambria Math"/>
              <a:cs typeface="Cambria Math"/>
            </a:endParaRPr>
          </a:p>
          <a:p>
            <a:pPr marL="60325">
              <a:lnSpc>
                <a:spcPct val="100000"/>
              </a:lnSpc>
              <a:spcBef>
                <a:spcPts val="1210"/>
              </a:spcBef>
            </a:pPr>
            <a:r>
              <a:rPr sz="2700" baseline="-27777">
                <a:latin typeface="Cambria Math"/>
                <a:cs typeface="Cambria Math"/>
              </a:rPr>
              <a:t>𝑤</a:t>
            </a:r>
            <a:r>
              <a:rPr sz="1950" baseline="2136">
                <a:latin typeface="Cambria Math"/>
                <a:cs typeface="Cambria Math"/>
              </a:rPr>
              <a:t>(2)</a:t>
            </a:r>
            <a:r>
              <a:rPr sz="1950" spc="502" baseline="2136">
                <a:latin typeface="Cambria Math"/>
                <a:cs typeface="Cambria Math"/>
              </a:rPr>
              <a:t> </a:t>
            </a:r>
            <a:r>
              <a:rPr sz="2700" baseline="-27777">
                <a:latin typeface="Cambria Math"/>
                <a:cs typeface="Cambria Math"/>
              </a:rPr>
              <a:t>=</a:t>
            </a:r>
            <a:r>
              <a:rPr sz="2700" spc="150" baseline="-27777">
                <a:latin typeface="Cambria Math"/>
                <a:cs typeface="Cambria Math"/>
              </a:rPr>
              <a:t>  </a:t>
            </a:r>
            <a:r>
              <a:rPr sz="2700" baseline="-27777">
                <a:latin typeface="Cambria Math"/>
                <a:cs typeface="Cambria Math"/>
              </a:rPr>
              <a:t>𝑤</a:t>
            </a:r>
            <a:r>
              <a:rPr sz="1950" baseline="2136">
                <a:latin typeface="Cambria Math"/>
                <a:cs typeface="Cambria Math"/>
              </a:rPr>
              <a:t>(2)</a:t>
            </a:r>
            <a:r>
              <a:rPr sz="1950" spc="322" baseline="2136">
                <a:latin typeface="Cambria Math"/>
                <a:cs typeface="Cambria Math"/>
              </a:rPr>
              <a:t> </a:t>
            </a:r>
            <a:r>
              <a:rPr sz="2700" baseline="-27777">
                <a:latin typeface="Cambria Math"/>
                <a:cs typeface="Cambria Math"/>
              </a:rPr>
              <a:t>−</a:t>
            </a:r>
            <a:r>
              <a:rPr sz="2700" spc="75" baseline="-27777">
                <a:latin typeface="Cambria Math"/>
                <a:cs typeface="Cambria Math"/>
              </a:rPr>
              <a:t>  </a:t>
            </a:r>
            <a:r>
              <a:rPr sz="2700" baseline="13888">
                <a:latin typeface="Cambria Math"/>
                <a:cs typeface="Cambria Math"/>
              </a:rPr>
              <a:t>𝜕𝐽</a:t>
            </a:r>
            <a:r>
              <a:rPr sz="1950" baseline="4273">
                <a:latin typeface="Cambria Math"/>
                <a:cs typeface="Cambria Math"/>
              </a:rPr>
              <a:t>𝑡𝑜𝑡𝑎𝑙</a:t>
            </a:r>
            <a:r>
              <a:rPr sz="1950" spc="592" baseline="4273">
                <a:latin typeface="Cambria Math"/>
                <a:cs typeface="Cambria Math"/>
              </a:rPr>
              <a:t> </a:t>
            </a:r>
            <a:r>
              <a:rPr sz="2700" baseline="-27777">
                <a:latin typeface="Cambria Math"/>
                <a:cs typeface="Cambria Math"/>
              </a:rPr>
              <a:t>=</a:t>
            </a:r>
            <a:r>
              <a:rPr sz="2700" spc="232" baseline="-27777">
                <a:latin typeface="Cambria Math"/>
                <a:cs typeface="Cambria Math"/>
              </a:rPr>
              <a:t> </a:t>
            </a:r>
            <a:r>
              <a:rPr sz="2700" baseline="-27777">
                <a:latin typeface="Cambria Math"/>
                <a:cs typeface="Cambria Math"/>
              </a:rPr>
              <a:t>𝑤</a:t>
            </a:r>
            <a:r>
              <a:rPr sz="2700" spc="502" baseline="-27777">
                <a:latin typeface="Cambria Math"/>
                <a:cs typeface="Cambria Math"/>
              </a:rPr>
              <a:t> </a:t>
            </a:r>
            <a:r>
              <a:rPr sz="1300">
                <a:latin typeface="Cambria Math"/>
                <a:cs typeface="Cambria Math"/>
              </a:rPr>
              <a:t>2</a:t>
            </a:r>
            <a:r>
              <a:rPr sz="1300" spc="260">
                <a:latin typeface="Cambria Math"/>
                <a:cs typeface="Cambria Math"/>
              </a:rPr>
              <a:t>  </a:t>
            </a:r>
            <a:r>
              <a:rPr sz="2700" baseline="-27777">
                <a:latin typeface="Cambria Math"/>
                <a:cs typeface="Cambria Math"/>
              </a:rPr>
              <a:t>−</a:t>
            </a:r>
            <a:r>
              <a:rPr sz="2700" spc="742" baseline="-27777">
                <a:latin typeface="Cambria Math"/>
                <a:cs typeface="Cambria Math"/>
              </a:rPr>
              <a:t> </a:t>
            </a:r>
            <a:r>
              <a:rPr sz="2700" spc="-15" baseline="-27777">
                <a:latin typeface="Cambria Math"/>
                <a:cs typeface="Cambria Math"/>
              </a:rPr>
              <a:t>𝛿</a:t>
            </a:r>
            <a:r>
              <a:rPr sz="1950" spc="-15" baseline="2136">
                <a:latin typeface="Cambria Math"/>
                <a:cs typeface="Cambria Math"/>
              </a:rPr>
              <a:t>(3)</a:t>
            </a:r>
            <a:r>
              <a:rPr sz="2700" spc="-15" baseline="-27777">
                <a:latin typeface="Cambria Math"/>
                <a:cs typeface="Cambria Math"/>
              </a:rPr>
              <a:t>𝑎</a:t>
            </a:r>
            <a:r>
              <a:rPr sz="1950" spc="-15" baseline="2136">
                <a:latin typeface="Cambria Math"/>
                <a:cs typeface="Cambria Math"/>
              </a:rPr>
              <a:t>(2)</a:t>
            </a:r>
            <a:endParaRPr sz="1950" baseline="2136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9766" y="1640585"/>
            <a:ext cx="4956175" cy="1699260"/>
          </a:xfrm>
          <a:custGeom>
            <a:avLst/>
            <a:gdLst/>
            <a:ahLst/>
            <a:cxnLst/>
            <a:rect l="l" t="t" r="r" b="b"/>
            <a:pathLst>
              <a:path w="4956175" h="1699260">
                <a:moveTo>
                  <a:pt x="0" y="1699260"/>
                </a:moveTo>
                <a:lnTo>
                  <a:pt x="4956048" y="1699260"/>
                </a:lnTo>
                <a:lnTo>
                  <a:pt x="4956048" y="0"/>
                </a:lnTo>
                <a:lnTo>
                  <a:pt x="0" y="0"/>
                </a:lnTo>
                <a:lnTo>
                  <a:pt x="0" y="169926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70022" y="3753706"/>
            <a:ext cx="4153535" cy="2470150"/>
            <a:chOff x="670022" y="3753706"/>
            <a:chExt cx="4153535" cy="247015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022" y="3753706"/>
              <a:ext cx="4153348" cy="247001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954273" y="4641469"/>
              <a:ext cx="772160" cy="1153795"/>
            </a:xfrm>
            <a:custGeom>
              <a:avLst/>
              <a:gdLst/>
              <a:ahLst/>
              <a:cxnLst/>
              <a:rect l="l" t="t" r="r" b="b"/>
              <a:pathLst>
                <a:path w="772160" h="1153795">
                  <a:moveTo>
                    <a:pt x="15367" y="1026680"/>
                  </a:moveTo>
                  <a:lnTo>
                    <a:pt x="0" y="1153540"/>
                  </a:lnTo>
                  <a:lnTo>
                    <a:pt x="110743" y="1089736"/>
                  </a:lnTo>
                  <a:lnTo>
                    <a:pt x="102983" y="1084605"/>
                  </a:lnTo>
                  <a:lnTo>
                    <a:pt x="68452" y="1084605"/>
                  </a:lnTo>
                  <a:lnTo>
                    <a:pt x="36702" y="1063586"/>
                  </a:lnTo>
                  <a:lnTo>
                    <a:pt x="47196" y="1047723"/>
                  </a:lnTo>
                  <a:lnTo>
                    <a:pt x="15367" y="1026680"/>
                  </a:lnTo>
                  <a:close/>
                </a:path>
                <a:path w="772160" h="1153795">
                  <a:moveTo>
                    <a:pt x="47196" y="1047723"/>
                  </a:moveTo>
                  <a:lnTo>
                    <a:pt x="36702" y="1063586"/>
                  </a:lnTo>
                  <a:lnTo>
                    <a:pt x="68452" y="1084605"/>
                  </a:lnTo>
                  <a:lnTo>
                    <a:pt x="78959" y="1068723"/>
                  </a:lnTo>
                  <a:lnTo>
                    <a:pt x="47196" y="1047723"/>
                  </a:lnTo>
                  <a:close/>
                </a:path>
                <a:path w="772160" h="1153795">
                  <a:moveTo>
                    <a:pt x="78959" y="1068723"/>
                  </a:moveTo>
                  <a:lnTo>
                    <a:pt x="68452" y="1084605"/>
                  </a:lnTo>
                  <a:lnTo>
                    <a:pt x="102983" y="1084605"/>
                  </a:lnTo>
                  <a:lnTo>
                    <a:pt x="78959" y="1068723"/>
                  </a:lnTo>
                  <a:close/>
                </a:path>
                <a:path w="772160" h="1153795">
                  <a:moveTo>
                    <a:pt x="740283" y="0"/>
                  </a:moveTo>
                  <a:lnTo>
                    <a:pt x="47196" y="1047723"/>
                  </a:lnTo>
                  <a:lnTo>
                    <a:pt x="78959" y="1068723"/>
                  </a:lnTo>
                  <a:lnTo>
                    <a:pt x="772033" y="21081"/>
                  </a:lnTo>
                  <a:lnTo>
                    <a:pt x="740283" y="0"/>
                  </a:lnTo>
                  <a:close/>
                </a:path>
              </a:pathLst>
            </a:custGeom>
            <a:solidFill>
              <a:srgbClr val="AF2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47060" y="4157472"/>
              <a:ext cx="475615" cy="422275"/>
            </a:xfrm>
            <a:custGeom>
              <a:avLst/>
              <a:gdLst/>
              <a:ahLst/>
              <a:cxnLst/>
              <a:rect l="l" t="t" r="r" b="b"/>
              <a:pathLst>
                <a:path w="475614" h="422275">
                  <a:moveTo>
                    <a:pt x="475488" y="0"/>
                  </a:moveTo>
                  <a:lnTo>
                    <a:pt x="0" y="0"/>
                  </a:lnTo>
                  <a:lnTo>
                    <a:pt x="0" y="422147"/>
                  </a:lnTo>
                  <a:lnTo>
                    <a:pt x="475488" y="422147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56961" y="3699509"/>
            <a:ext cx="720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5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76036" y="4374007"/>
            <a:ext cx="333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1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69305" y="5468213"/>
            <a:ext cx="340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25">
                <a:latin typeface="Cambria Math"/>
                <a:cs typeface="Cambria Math"/>
              </a:rPr>
              <a:t>𝐽</a:t>
            </a:r>
            <a:r>
              <a:rPr sz="3075" spc="-37" baseline="-16260"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0934" y="4334078"/>
            <a:ext cx="126364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12946" y="4078046"/>
            <a:ext cx="450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C0000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C00000"/>
                </a:solidFill>
                <a:latin typeface="Cambria Math"/>
                <a:cs typeface="Cambria Math"/>
              </a:rPr>
              <a:t>(𝟑)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963417" y="4642865"/>
            <a:ext cx="1424305" cy="1191260"/>
            <a:chOff x="2963417" y="4642865"/>
            <a:chExt cx="1424305" cy="1191260"/>
          </a:xfrm>
        </p:grpSpPr>
        <p:sp>
          <p:nvSpPr>
            <p:cNvPr id="33" name="object 33"/>
            <p:cNvSpPr/>
            <p:nvPr/>
          </p:nvSpPr>
          <p:spPr>
            <a:xfrm>
              <a:off x="2963417" y="4642865"/>
              <a:ext cx="772160" cy="1153795"/>
            </a:xfrm>
            <a:custGeom>
              <a:avLst/>
              <a:gdLst/>
              <a:ahLst/>
              <a:cxnLst/>
              <a:rect l="l" t="t" r="r" b="b"/>
              <a:pathLst>
                <a:path w="772160" h="1153795">
                  <a:moveTo>
                    <a:pt x="78934" y="84804"/>
                  </a:moveTo>
                  <a:lnTo>
                    <a:pt x="47210" y="105799"/>
                  </a:lnTo>
                  <a:lnTo>
                    <a:pt x="740282" y="1153515"/>
                  </a:lnTo>
                  <a:lnTo>
                    <a:pt x="772032" y="1132484"/>
                  </a:lnTo>
                  <a:lnTo>
                    <a:pt x="78934" y="84804"/>
                  </a:lnTo>
                  <a:close/>
                </a:path>
                <a:path w="772160" h="1153795">
                  <a:moveTo>
                    <a:pt x="0" y="0"/>
                  </a:moveTo>
                  <a:lnTo>
                    <a:pt x="15367" y="126872"/>
                  </a:lnTo>
                  <a:lnTo>
                    <a:pt x="47210" y="105799"/>
                  </a:lnTo>
                  <a:lnTo>
                    <a:pt x="36702" y="89915"/>
                  </a:lnTo>
                  <a:lnTo>
                    <a:pt x="68452" y="68960"/>
                  </a:lnTo>
                  <a:lnTo>
                    <a:pt x="102875" y="68960"/>
                  </a:lnTo>
                  <a:lnTo>
                    <a:pt x="110743" y="63753"/>
                  </a:lnTo>
                  <a:lnTo>
                    <a:pt x="0" y="0"/>
                  </a:lnTo>
                  <a:close/>
                </a:path>
                <a:path w="772160" h="1153795">
                  <a:moveTo>
                    <a:pt x="68452" y="68960"/>
                  </a:moveTo>
                  <a:lnTo>
                    <a:pt x="36702" y="89915"/>
                  </a:lnTo>
                  <a:lnTo>
                    <a:pt x="47210" y="105799"/>
                  </a:lnTo>
                  <a:lnTo>
                    <a:pt x="78934" y="84804"/>
                  </a:lnTo>
                  <a:lnTo>
                    <a:pt x="68452" y="68960"/>
                  </a:lnTo>
                  <a:close/>
                </a:path>
                <a:path w="772160" h="1153795">
                  <a:moveTo>
                    <a:pt x="102875" y="68960"/>
                  </a:moveTo>
                  <a:lnTo>
                    <a:pt x="68452" y="68960"/>
                  </a:lnTo>
                  <a:lnTo>
                    <a:pt x="78934" y="84804"/>
                  </a:lnTo>
                  <a:lnTo>
                    <a:pt x="102875" y="6896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62221" y="5785865"/>
              <a:ext cx="325755" cy="0"/>
            </a:xfrm>
            <a:custGeom>
              <a:avLst/>
              <a:gdLst/>
              <a:ahLst/>
              <a:cxnLst/>
              <a:rect l="l" t="t" r="r" b="b"/>
              <a:pathLst>
                <a:path w="325754">
                  <a:moveTo>
                    <a:pt x="0" y="0"/>
                  </a:moveTo>
                  <a:lnTo>
                    <a:pt x="325374" y="0"/>
                  </a:lnTo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63417" y="5719571"/>
              <a:ext cx="756285" cy="114300"/>
            </a:xfrm>
            <a:custGeom>
              <a:avLst/>
              <a:gdLst/>
              <a:ahLst/>
              <a:cxnLst/>
              <a:rect l="l" t="t" r="r" b="b"/>
              <a:pathLst>
                <a:path w="756285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756285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756285" h="114300">
                  <a:moveTo>
                    <a:pt x="756157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756157" y="76199"/>
                  </a:lnTo>
                  <a:lnTo>
                    <a:pt x="756157" y="3809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22370" y="5330393"/>
            <a:ext cx="126364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96005" y="4683761"/>
            <a:ext cx="932180" cy="6908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sz="2100" spc="-30" baseline="17857">
                <a:latin typeface="Cambria Math"/>
                <a:cs typeface="Cambria Math"/>
              </a:rPr>
              <a:t>𝑊</a:t>
            </a:r>
            <a:r>
              <a:rPr sz="1000" spc="-20">
                <a:latin typeface="Cambria Math"/>
                <a:cs typeface="Cambria Math"/>
              </a:rPr>
              <a:t>2,1</a:t>
            </a:r>
            <a:endParaRPr sz="1000">
              <a:latin typeface="Cambria Math"/>
              <a:cs typeface="Cambria Math"/>
            </a:endParaRPr>
          </a:p>
          <a:p>
            <a:pPr marL="506095">
              <a:lnSpc>
                <a:spcPct val="100000"/>
              </a:lnSpc>
              <a:spcBef>
                <a:spcPts val="785"/>
              </a:spcBef>
            </a:pPr>
            <a:r>
              <a:rPr sz="2700" spc="-30" baseline="-29320">
                <a:solidFill>
                  <a:srgbClr val="92D05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92D050"/>
                </a:solidFill>
                <a:latin typeface="Cambria Math"/>
                <a:cs typeface="Cambria Math"/>
              </a:rPr>
              <a:t>(𝟑)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15461" y="4658995"/>
            <a:ext cx="20764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25">
                <a:latin typeface="Cambria Math"/>
                <a:cs typeface="Cambria Math"/>
              </a:rPr>
              <a:t>(2)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73933" y="5969914"/>
            <a:ext cx="20129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25">
                <a:latin typeface="Cambria Math"/>
                <a:cs typeface="Cambria Math"/>
              </a:rPr>
              <a:t>2,2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17469" y="5770270"/>
            <a:ext cx="439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29761">
                <a:latin typeface="Cambria Math"/>
                <a:cs typeface="Cambria Math"/>
              </a:rPr>
              <a:t>𝑊</a:t>
            </a:r>
            <a:r>
              <a:rPr sz="1000" spc="-20">
                <a:latin typeface="Cambria Math"/>
                <a:cs typeface="Cambria Math"/>
              </a:rPr>
              <a:t>(2)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50005" y="4391025"/>
            <a:ext cx="1898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-25">
                <a:latin typeface="Cambria Math"/>
                <a:cs typeface="Cambria Math"/>
              </a:rPr>
              <a:t>1,1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98114" y="4191380"/>
            <a:ext cx="4267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100" spc="-30" baseline="-29761">
                <a:latin typeface="Cambria Math"/>
                <a:cs typeface="Cambria Math"/>
              </a:rPr>
              <a:t>𝑊</a:t>
            </a:r>
            <a:r>
              <a:rPr sz="1000" spc="-20">
                <a:latin typeface="Cambria Math"/>
                <a:cs typeface="Cambria Math"/>
              </a:rPr>
              <a:t>(2)</a:t>
            </a:r>
            <a:endParaRPr sz="1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029" y="2911088"/>
            <a:ext cx="4853713" cy="270782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492745" y="3047238"/>
            <a:ext cx="3455035" cy="765175"/>
          </a:xfrm>
          <a:custGeom>
            <a:avLst/>
            <a:gdLst/>
            <a:ahLst/>
            <a:cxnLst/>
            <a:rect l="l" t="t" r="r" b="b"/>
            <a:pathLst>
              <a:path w="3455034" h="765175">
                <a:moveTo>
                  <a:pt x="0" y="765048"/>
                </a:moveTo>
                <a:lnTo>
                  <a:pt x="3454907" y="765048"/>
                </a:lnTo>
                <a:lnTo>
                  <a:pt x="3454907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2058" y="3234689"/>
            <a:ext cx="1520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673100" algn="l"/>
                <a:tab pos="1044575" algn="l"/>
              </a:tabLst>
            </a:pPr>
            <a:r>
              <a:rPr sz="2000">
                <a:latin typeface="Cambria Math"/>
                <a:cs typeface="Cambria Math"/>
              </a:rPr>
              <a:t>𝑤</a:t>
            </a:r>
            <a:r>
              <a:rPr sz="2175" baseline="-15325">
                <a:latin typeface="Cambria Math"/>
                <a:cs typeface="Cambria Math"/>
              </a:rPr>
              <a:t>𝑗</a:t>
            </a:r>
            <a:r>
              <a:rPr sz="2175" spc="397" baseline="-15325">
                <a:latin typeface="Cambria Math"/>
                <a:cs typeface="Cambria Math"/>
              </a:rPr>
              <a:t> </a:t>
            </a:r>
            <a:r>
              <a:rPr sz="2000" spc="-50">
                <a:latin typeface="Cambria Math"/>
                <a:cs typeface="Cambria Math"/>
              </a:rPr>
              <a:t>=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𝑤</a:t>
            </a:r>
            <a:r>
              <a:rPr sz="2175" spc="-37" baseline="-15325">
                <a:latin typeface="Cambria Math"/>
                <a:cs typeface="Cambria Math"/>
              </a:rPr>
              <a:t>𝑗</a:t>
            </a:r>
            <a:r>
              <a:rPr sz="2175" baseline="-15325">
                <a:latin typeface="Cambria Math"/>
                <a:cs typeface="Cambria Math"/>
              </a:rPr>
              <a:t>	</a:t>
            </a:r>
            <a:r>
              <a:rPr sz="2000">
                <a:latin typeface="Cambria Math"/>
                <a:cs typeface="Cambria Math"/>
              </a:rPr>
              <a:t>−</a:t>
            </a:r>
            <a:r>
              <a:rPr sz="2000" spc="450">
                <a:latin typeface="Cambria Math"/>
                <a:cs typeface="Cambria Math"/>
              </a:rPr>
              <a:t> </a:t>
            </a:r>
            <a:r>
              <a:rPr sz="2000" spc="-50">
                <a:latin typeface="Cambria Math"/>
                <a:cs typeface="Cambria Math"/>
              </a:rPr>
              <a:t>𝜂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22281" y="3420236"/>
            <a:ext cx="699770" cy="17145"/>
          </a:xfrm>
          <a:custGeom>
            <a:avLst/>
            <a:gdLst/>
            <a:ahLst/>
            <a:cxnLst/>
            <a:rect l="l" t="t" r="r" b="b"/>
            <a:pathLst>
              <a:path w="699770" h="17145">
                <a:moveTo>
                  <a:pt x="699516" y="0"/>
                </a:moveTo>
                <a:lnTo>
                  <a:pt x="0" y="0"/>
                </a:lnTo>
                <a:lnTo>
                  <a:pt x="0" y="16763"/>
                </a:lnTo>
                <a:lnTo>
                  <a:pt x="699516" y="16763"/>
                </a:lnTo>
                <a:lnTo>
                  <a:pt x="699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98025" y="3094482"/>
            <a:ext cx="748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11111">
                <a:latin typeface="Cambria Math"/>
                <a:cs typeface="Cambria Math"/>
              </a:rPr>
              <a:t>𝜕𝐽</a:t>
            </a:r>
            <a:r>
              <a:rPr sz="1450" spc="-10">
                <a:latin typeface="Cambria Math"/>
                <a:cs typeface="Cambria Math"/>
              </a:rPr>
              <a:t>𝑡𝑜𝑡𝑎𝑙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8205" y="3405377"/>
            <a:ext cx="335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71481" y="3525773"/>
            <a:ext cx="100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110">
                <a:latin typeface="Cambria Math"/>
                <a:cs typeface="Cambria Math"/>
              </a:rPr>
              <a:t>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23226" y="4917770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1397" y="4570298"/>
            <a:ext cx="812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(1)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9554" y="4221607"/>
            <a:ext cx="1559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1585" algn="l"/>
              </a:tabLst>
            </a:pPr>
            <a:r>
              <a:rPr sz="2400" spc="-25">
                <a:latin typeface="Cambria Math"/>
                <a:cs typeface="Cambria Math"/>
              </a:rPr>
              <a:t>𝜕𝐽</a:t>
            </a:r>
            <a:r>
              <a:rPr sz="2400">
                <a:latin typeface="Cambria Math"/>
                <a:cs typeface="Cambria Math"/>
              </a:rPr>
              <a:t>	</a:t>
            </a:r>
            <a:r>
              <a:rPr sz="2400" spc="-25">
                <a:latin typeface="Cambria Math"/>
                <a:cs typeface="Cambria Math"/>
              </a:rPr>
              <a:t>𝜕𝐽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59443" y="4917770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94192" y="4570298"/>
            <a:ext cx="744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08235" y="4058539"/>
            <a:ext cx="744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𝜕𝑎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73265" y="4284091"/>
            <a:ext cx="4290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4325" algn="l"/>
                <a:tab pos="1553845" algn="l"/>
                <a:tab pos="2812415" algn="l"/>
                <a:tab pos="3151505" algn="l"/>
                <a:tab pos="3856990" algn="l"/>
                <a:tab pos="4251325" algn="l"/>
              </a:tabLst>
            </a:pP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8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500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=</a:t>
            </a:r>
            <a:r>
              <a:rPr sz="3600" spc="195" baseline="-30092">
                <a:latin typeface="Cambria Math"/>
                <a:cs typeface="Cambria Math"/>
              </a:rPr>
              <a:t> </a:t>
            </a:r>
            <a:r>
              <a:rPr sz="17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50" u="heavy" spc="8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750" spc="500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× 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625" u="heavy" spc="-75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625" baseline="-7936">
                <a:latin typeface="Cambria Math"/>
                <a:cs typeface="Cambria Math"/>
              </a:rPr>
              <a:t> </a:t>
            </a:r>
            <a:r>
              <a:rPr sz="3600" baseline="-30092">
                <a:latin typeface="Cambria Math"/>
                <a:cs typeface="Cambria Math"/>
              </a:rPr>
              <a:t>× 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625" u="heavy" spc="-75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625" u="heavy" baseline="-7936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2625" baseline="-7936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50628" y="4913198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12222" y="472998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406" y="0"/>
                </a:moveTo>
                <a:lnTo>
                  <a:pt x="205485" y="8381"/>
                </a:lnTo>
                <a:lnTo>
                  <a:pt x="217416" y="13571"/>
                </a:lnTo>
                <a:lnTo>
                  <a:pt x="227679" y="20748"/>
                </a:lnTo>
                <a:lnTo>
                  <a:pt x="248538" y="53976"/>
                </a:lnTo>
                <a:lnTo>
                  <a:pt x="255397" y="102107"/>
                </a:lnTo>
                <a:lnTo>
                  <a:pt x="254635" y="120249"/>
                </a:lnTo>
                <a:lnTo>
                  <a:pt x="243204" y="164719"/>
                </a:lnTo>
                <a:lnTo>
                  <a:pt x="205867" y="197738"/>
                </a:lnTo>
                <a:lnTo>
                  <a:pt x="208406" y="206120"/>
                </a:lnTo>
                <a:lnTo>
                  <a:pt x="247769" y="182778"/>
                </a:lnTo>
                <a:lnTo>
                  <a:pt x="269922" y="139557"/>
                </a:lnTo>
                <a:lnTo>
                  <a:pt x="274193" y="103124"/>
                </a:lnTo>
                <a:lnTo>
                  <a:pt x="273123" y="84218"/>
                </a:lnTo>
                <a:lnTo>
                  <a:pt x="257175" y="36194"/>
                </a:lnTo>
                <a:lnTo>
                  <a:pt x="223385" y="5405"/>
                </a:lnTo>
                <a:lnTo>
                  <a:pt x="208406" y="0"/>
                </a:lnTo>
                <a:close/>
              </a:path>
              <a:path w="274320" h="206375">
                <a:moveTo>
                  <a:pt x="65658" y="0"/>
                </a:moveTo>
                <a:lnTo>
                  <a:pt x="26421" y="23502"/>
                </a:lnTo>
                <a:lnTo>
                  <a:pt x="4222" y="66754"/>
                </a:lnTo>
                <a:lnTo>
                  <a:pt x="0" y="103124"/>
                </a:lnTo>
                <a:lnTo>
                  <a:pt x="1049" y="122084"/>
                </a:lnTo>
                <a:lnTo>
                  <a:pt x="16891" y="170180"/>
                </a:lnTo>
                <a:lnTo>
                  <a:pt x="50680" y="200737"/>
                </a:lnTo>
                <a:lnTo>
                  <a:pt x="65658" y="206120"/>
                </a:lnTo>
                <a:lnTo>
                  <a:pt x="68325" y="197738"/>
                </a:lnTo>
                <a:lnTo>
                  <a:pt x="56562" y="192543"/>
                </a:lnTo>
                <a:lnTo>
                  <a:pt x="46418" y="185324"/>
                </a:lnTo>
                <a:lnTo>
                  <a:pt x="25653" y="151578"/>
                </a:lnTo>
                <a:lnTo>
                  <a:pt x="18796" y="102107"/>
                </a:lnTo>
                <a:lnTo>
                  <a:pt x="19558" y="84508"/>
                </a:lnTo>
                <a:lnTo>
                  <a:pt x="30987" y="41020"/>
                </a:lnTo>
                <a:lnTo>
                  <a:pt x="68579" y="8381"/>
                </a:lnTo>
                <a:lnTo>
                  <a:pt x="65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514331" y="4733366"/>
            <a:ext cx="639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𝜕𝑧</a:t>
            </a:r>
            <a:r>
              <a:rPr sz="2400" spc="37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2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81131" y="4058539"/>
            <a:ext cx="73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𝜕𝑧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43590" y="4917770"/>
            <a:ext cx="3302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41507" y="4570298"/>
            <a:ext cx="812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5" baseline="-30092">
                <a:latin typeface="Cambria Math"/>
                <a:cs typeface="Cambria Math"/>
              </a:rPr>
              <a:t>𝜕𝑤</a:t>
            </a:r>
            <a:r>
              <a:rPr sz="1750" spc="-10">
                <a:latin typeface="Cambria Math"/>
                <a:cs typeface="Cambria Math"/>
              </a:rPr>
              <a:t>(1)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82513" y="2788459"/>
            <a:ext cx="4914265" cy="2755900"/>
            <a:chOff x="482513" y="2788459"/>
            <a:chExt cx="4914265" cy="27559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513" y="2788459"/>
              <a:ext cx="4913919" cy="27555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93541" y="3769613"/>
              <a:ext cx="1661160" cy="1270000"/>
            </a:xfrm>
            <a:custGeom>
              <a:avLst/>
              <a:gdLst/>
              <a:ahLst/>
              <a:cxnLst/>
              <a:rect l="l" t="t" r="r" b="b"/>
              <a:pathLst>
                <a:path w="1661160" h="1270000">
                  <a:moveTo>
                    <a:pt x="0" y="0"/>
                  </a:moveTo>
                  <a:lnTo>
                    <a:pt x="916558" y="0"/>
                  </a:lnTo>
                </a:path>
                <a:path w="1661160" h="1270000">
                  <a:moveTo>
                    <a:pt x="0" y="15240"/>
                  </a:moveTo>
                  <a:lnTo>
                    <a:pt x="897000" y="1261491"/>
                  </a:lnTo>
                </a:path>
                <a:path w="1661160" h="1270000">
                  <a:moveTo>
                    <a:pt x="1315211" y="0"/>
                  </a:moveTo>
                  <a:lnTo>
                    <a:pt x="1661159" y="0"/>
                  </a:lnTo>
                </a:path>
                <a:path w="1661160" h="1270000">
                  <a:moveTo>
                    <a:pt x="1306068" y="1269492"/>
                  </a:moveTo>
                  <a:lnTo>
                    <a:pt x="1660906" y="126949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85840" y="2711653"/>
            <a:ext cx="812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80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8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5020" y="3576954"/>
            <a:ext cx="260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𝐽</a:t>
            </a:r>
            <a:r>
              <a:rPr sz="2175" spc="-37" baseline="-15325">
                <a:latin typeface="Cambria Math"/>
                <a:cs typeface="Cambria Math"/>
              </a:rPr>
              <a:t>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5020" y="4857444"/>
            <a:ext cx="266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𝐽</a:t>
            </a:r>
            <a:r>
              <a:rPr sz="2175" spc="-37" baseline="-15325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8966" y="1757933"/>
            <a:ext cx="3455035" cy="765175"/>
          </a:xfrm>
          <a:custGeom>
            <a:avLst/>
            <a:gdLst/>
            <a:ahLst/>
            <a:cxnLst/>
            <a:rect l="l" t="t" r="r" b="b"/>
            <a:pathLst>
              <a:path w="3455034" h="765175">
                <a:moveTo>
                  <a:pt x="0" y="765048"/>
                </a:moveTo>
                <a:lnTo>
                  <a:pt x="3454908" y="765048"/>
                </a:lnTo>
                <a:lnTo>
                  <a:pt x="3454908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8914" y="1944751"/>
            <a:ext cx="1520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1044575" algn="l"/>
              </a:tabLst>
            </a:pPr>
            <a:r>
              <a:rPr sz="2000">
                <a:latin typeface="Cambria Math"/>
                <a:cs typeface="Cambria Math"/>
              </a:rPr>
              <a:t>𝑤</a:t>
            </a:r>
            <a:r>
              <a:rPr sz="2175" baseline="-15325">
                <a:latin typeface="Cambria Math"/>
                <a:cs typeface="Cambria Math"/>
              </a:rPr>
              <a:t>𝑗</a:t>
            </a:r>
            <a:r>
              <a:rPr sz="2175" spc="480" baseline="-15325">
                <a:latin typeface="Cambria Math"/>
                <a:cs typeface="Cambria Math"/>
              </a:rPr>
              <a:t> </a:t>
            </a:r>
            <a:r>
              <a:rPr sz="2000">
                <a:latin typeface="Cambria Math"/>
                <a:cs typeface="Cambria Math"/>
              </a:rPr>
              <a:t>=</a:t>
            </a:r>
            <a:r>
              <a:rPr sz="2000" spc="30">
                <a:latin typeface="Cambria Math"/>
                <a:cs typeface="Cambria Math"/>
              </a:rPr>
              <a:t>  </a:t>
            </a:r>
            <a:r>
              <a:rPr sz="2000" spc="-25">
                <a:latin typeface="Cambria Math"/>
                <a:cs typeface="Cambria Math"/>
              </a:rPr>
              <a:t>𝑤</a:t>
            </a:r>
            <a:r>
              <a:rPr sz="2175" spc="-37" baseline="-15325">
                <a:latin typeface="Cambria Math"/>
                <a:cs typeface="Cambria Math"/>
              </a:rPr>
              <a:t>𝑗</a:t>
            </a:r>
            <a:r>
              <a:rPr sz="2175" baseline="-15325">
                <a:latin typeface="Cambria Math"/>
                <a:cs typeface="Cambria Math"/>
              </a:rPr>
              <a:t>	</a:t>
            </a:r>
            <a:r>
              <a:rPr sz="2000">
                <a:latin typeface="Cambria Math"/>
                <a:cs typeface="Cambria Math"/>
              </a:rPr>
              <a:t>−</a:t>
            </a:r>
            <a:r>
              <a:rPr sz="2000" spc="450">
                <a:latin typeface="Cambria Math"/>
                <a:cs typeface="Cambria Math"/>
              </a:rPr>
              <a:t> </a:t>
            </a:r>
            <a:r>
              <a:rPr sz="2000" spc="-50">
                <a:latin typeface="Cambria Math"/>
                <a:cs typeface="Cambria Math"/>
              </a:rPr>
              <a:t>𝜂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3609" y="1804543"/>
            <a:ext cx="749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450" u="heavy" spc="-36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spc="-15" baseline="11111">
                <a:latin typeface="Cambria Math"/>
                <a:cs typeface="Cambria Math"/>
              </a:rPr>
              <a:t>𝜕𝐽</a:t>
            </a:r>
            <a:r>
              <a:rPr sz="1450" u="heavy" spc="-1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05059" y="2115438"/>
            <a:ext cx="335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08335" y="2235835"/>
            <a:ext cx="10033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110">
                <a:latin typeface="Cambria Math"/>
                <a:cs typeface="Cambria Math"/>
              </a:rPr>
              <a:t>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0133" y="3472688"/>
            <a:ext cx="2813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92314" y="3183127"/>
            <a:ext cx="690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79614" y="2892044"/>
            <a:ext cx="1301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42669" algn="l"/>
              </a:tabLst>
            </a:pPr>
            <a:r>
              <a:rPr sz="2000" spc="-25">
                <a:latin typeface="Cambria Math"/>
                <a:cs typeface="Cambria Math"/>
              </a:rPr>
              <a:t>𝜕𝐽</a:t>
            </a:r>
            <a:r>
              <a:rPr sz="2000">
                <a:latin typeface="Cambria Math"/>
                <a:cs typeface="Cambria Math"/>
              </a:rPr>
              <a:t>	</a:t>
            </a:r>
            <a:r>
              <a:rPr sz="2000" spc="-25">
                <a:latin typeface="Cambria Math"/>
                <a:cs typeface="Cambria Math"/>
              </a:rPr>
              <a:t>𝜕𝐽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60611" y="3472688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49969" y="3183127"/>
            <a:ext cx="635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78340" y="2756407"/>
            <a:ext cx="63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53197" y="2943860"/>
            <a:ext cx="3581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268605" algn="l"/>
                <a:tab pos="1299210" algn="l"/>
                <a:tab pos="2346325" algn="l"/>
                <a:tab pos="2628265" algn="l"/>
                <a:tab pos="3215005" algn="l"/>
                <a:tab pos="3542665" algn="l"/>
              </a:tabLst>
            </a:pPr>
            <a:r>
              <a:rPr sz="14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50" u="heavy" spc="7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450" spc="500">
                <a:latin typeface="Cambria Math"/>
                <a:cs typeface="Cambria Math"/>
              </a:rPr>
              <a:t> </a:t>
            </a:r>
            <a:r>
              <a:rPr sz="3000" baseline="-30555">
                <a:latin typeface="Cambria Math"/>
                <a:cs typeface="Cambria Math"/>
              </a:rPr>
              <a:t>=</a:t>
            </a:r>
            <a:r>
              <a:rPr sz="3000" spc="157" baseline="-30555">
                <a:latin typeface="Cambria Math"/>
                <a:cs typeface="Cambria Math"/>
              </a:rPr>
              <a:t> </a:t>
            </a:r>
            <a:r>
              <a:rPr sz="145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50" u="heavy" spc="7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𝑡𝑜𝑡𝑎𝑙</a:t>
            </a:r>
            <a:r>
              <a:rPr sz="1450" spc="360">
                <a:latin typeface="Cambria Math"/>
                <a:cs typeface="Cambria Math"/>
              </a:rPr>
              <a:t> </a:t>
            </a:r>
            <a:r>
              <a:rPr sz="3000" baseline="-30555">
                <a:latin typeface="Cambria Math"/>
                <a:cs typeface="Cambria Math"/>
              </a:rPr>
              <a:t>× </a:t>
            </a:r>
            <a:r>
              <a:rPr sz="2175" u="heavy" baseline="-766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75" u="heavy" spc="-75" baseline="-766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175" u="heavy" baseline="-766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r>
              <a:rPr sz="2175" baseline="-7662">
                <a:latin typeface="Cambria Math"/>
                <a:cs typeface="Cambria Math"/>
              </a:rPr>
              <a:t> </a:t>
            </a:r>
            <a:r>
              <a:rPr sz="3000" baseline="-30555">
                <a:latin typeface="Cambria Math"/>
                <a:cs typeface="Cambria Math"/>
              </a:rPr>
              <a:t>× </a:t>
            </a:r>
            <a:r>
              <a:rPr sz="2175" u="heavy" baseline="-766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75" u="heavy" spc="-75" baseline="-766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2175" u="heavy" baseline="-7662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	</a:t>
            </a:r>
            <a:endParaRPr sz="2175" baseline="-7662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67392" y="3469639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19589" y="3318383"/>
            <a:ext cx="230377" cy="17221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584435" y="3318763"/>
            <a:ext cx="543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𝜕𝑧</a:t>
            </a:r>
            <a:r>
              <a:rPr sz="2000" spc="305">
                <a:latin typeface="Cambria Math"/>
                <a:cs typeface="Cambria Math"/>
              </a:rPr>
              <a:t> </a:t>
            </a:r>
            <a:r>
              <a:rPr sz="2175" spc="-75" baseline="38314">
                <a:latin typeface="Cambria Math"/>
                <a:cs typeface="Cambria Math"/>
              </a:rPr>
              <a:t>2</a:t>
            </a:r>
            <a:endParaRPr sz="2175" baseline="38314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71404" y="2756407"/>
            <a:ext cx="622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𝜕𝑧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75695" y="3472688"/>
            <a:ext cx="2794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37876" y="3183127"/>
            <a:ext cx="690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20481" y="429895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71636" y="4045966"/>
            <a:ext cx="847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9320">
                <a:latin typeface="Cambria Math"/>
                <a:cs typeface="Cambria Math"/>
              </a:rPr>
              <a:t>𝑎</a:t>
            </a:r>
            <a:r>
              <a:rPr sz="1300">
                <a:latin typeface="Cambria Math"/>
                <a:cs typeface="Cambria Math"/>
              </a:rPr>
              <a:t>(2)</a:t>
            </a:r>
            <a:r>
              <a:rPr sz="2700" b="1" baseline="-29320">
                <a:latin typeface="NanumSquare_ac" panose="020B0600000101010101" pitchFamily="34" charset="-127"/>
                <a:cs typeface="Adobe Gothic Std B"/>
              </a:rPr>
              <a:t>의</a:t>
            </a:r>
            <a:r>
              <a:rPr sz="2700" b="1" spc="540" baseline="-2932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700" spc="-75" baseline="-29320">
                <a:latin typeface="Cambria Math"/>
                <a:cs typeface="Cambria Math"/>
              </a:rPr>
              <a:t>𝐽</a:t>
            </a:r>
            <a:endParaRPr sz="2700" baseline="-2932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53321" y="4276089"/>
            <a:ext cx="4349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0">
                <a:latin typeface="Cambria Math"/>
                <a:cs typeface="Cambria Math"/>
              </a:rPr>
              <a:t>𝑡𝑜𝑡𝑎𝑙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78518" y="4167885"/>
            <a:ext cx="757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>
                <a:latin typeface="NanumSquare_ac" panose="020B0600000101010101" pitchFamily="34" charset="-127"/>
                <a:cs typeface="Adobe Gothic Std B"/>
              </a:rPr>
              <a:t>은</a:t>
            </a:r>
            <a:r>
              <a:rPr sz="1800" b="1" spc="395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1800">
                <a:latin typeface="Cambria Math"/>
                <a:cs typeface="Cambria Math"/>
              </a:rPr>
              <a:t>𝐽</a:t>
            </a:r>
            <a:r>
              <a:rPr sz="1800" spc="290">
                <a:latin typeface="Cambria Math"/>
                <a:cs typeface="Cambria Math"/>
              </a:rPr>
              <a:t> </a:t>
            </a:r>
            <a:r>
              <a:rPr sz="1800" spc="-25">
                <a:latin typeface="Cambria Math"/>
                <a:cs typeface="Cambria Math"/>
              </a:rPr>
              <a:t>+𝐽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844278" y="4276089"/>
            <a:ext cx="4749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4490" algn="l"/>
              </a:tabLst>
            </a:pPr>
            <a:r>
              <a:rPr sz="1300" spc="-50">
                <a:latin typeface="Cambria Math"/>
                <a:cs typeface="Cambria Math"/>
              </a:rPr>
              <a:t>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30652" y="4743710"/>
            <a:ext cx="4912052" cy="6463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8147" y="3281476"/>
            <a:ext cx="3896729" cy="582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8258" y="4019117"/>
            <a:ext cx="3953151" cy="5993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346741" y="4700015"/>
            <a:ext cx="5111750" cy="1369060"/>
            <a:chOff x="6346741" y="4700015"/>
            <a:chExt cx="5111750" cy="13690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6741" y="4786196"/>
              <a:ext cx="5111729" cy="6728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24137" y="4714493"/>
              <a:ext cx="577850" cy="848994"/>
            </a:xfrm>
            <a:custGeom>
              <a:avLst/>
              <a:gdLst/>
              <a:ahLst/>
              <a:cxnLst/>
              <a:rect l="l" t="t" r="r" b="b"/>
              <a:pathLst>
                <a:path w="577850" h="848995">
                  <a:moveTo>
                    <a:pt x="0" y="848867"/>
                  </a:moveTo>
                  <a:lnTo>
                    <a:pt x="577596" y="848867"/>
                  </a:lnTo>
                  <a:lnTo>
                    <a:pt x="577596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28956">
              <a:solidFill>
                <a:srgbClr val="AD1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93273" y="4723637"/>
              <a:ext cx="576580" cy="848994"/>
            </a:xfrm>
            <a:custGeom>
              <a:avLst/>
              <a:gdLst/>
              <a:ahLst/>
              <a:cxnLst/>
              <a:rect l="l" t="t" r="r" b="b"/>
              <a:pathLst>
                <a:path w="576579" h="848995">
                  <a:moveTo>
                    <a:pt x="0" y="848868"/>
                  </a:moveTo>
                  <a:lnTo>
                    <a:pt x="576072" y="848868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0119" y="5661659"/>
              <a:ext cx="2293620" cy="3581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11005" y="5631941"/>
              <a:ext cx="455930" cy="422275"/>
            </a:xfrm>
            <a:custGeom>
              <a:avLst/>
              <a:gdLst/>
              <a:ahLst/>
              <a:cxnLst/>
              <a:rect l="l" t="t" r="r" b="b"/>
              <a:pathLst>
                <a:path w="455929" h="422275">
                  <a:moveTo>
                    <a:pt x="0" y="422147"/>
                  </a:moveTo>
                  <a:lnTo>
                    <a:pt x="455675" y="422147"/>
                  </a:lnTo>
                  <a:lnTo>
                    <a:pt x="455675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28956">
              <a:solidFill>
                <a:srgbClr val="AD1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63150" y="5631941"/>
              <a:ext cx="457200" cy="422275"/>
            </a:xfrm>
            <a:custGeom>
              <a:avLst/>
              <a:gdLst/>
              <a:ahLst/>
              <a:cxnLst/>
              <a:rect l="l" t="t" r="r" b="b"/>
              <a:pathLst>
                <a:path w="457200" h="422275">
                  <a:moveTo>
                    <a:pt x="0" y="422147"/>
                  </a:moveTo>
                  <a:lnTo>
                    <a:pt x="457200" y="42214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455409" y="1747773"/>
            <a:ext cx="4538980" cy="962660"/>
            <a:chOff x="6455409" y="1747773"/>
            <a:chExt cx="4538980" cy="962660"/>
          </a:xfrm>
        </p:grpSpPr>
        <p:sp>
          <p:nvSpPr>
            <p:cNvPr id="15" name="object 15"/>
            <p:cNvSpPr/>
            <p:nvPr/>
          </p:nvSpPr>
          <p:spPr>
            <a:xfrm>
              <a:off x="6465569" y="1757933"/>
              <a:ext cx="4518660" cy="942340"/>
            </a:xfrm>
            <a:custGeom>
              <a:avLst/>
              <a:gdLst/>
              <a:ahLst/>
              <a:cxnLst/>
              <a:rect l="l" t="t" r="r" b="b"/>
              <a:pathLst>
                <a:path w="4518659" h="942339">
                  <a:moveTo>
                    <a:pt x="0" y="941832"/>
                  </a:moveTo>
                  <a:lnTo>
                    <a:pt x="4518660" y="941832"/>
                  </a:lnTo>
                  <a:lnTo>
                    <a:pt x="4518660" y="0"/>
                  </a:lnTo>
                  <a:lnTo>
                    <a:pt x="0" y="0"/>
                  </a:lnTo>
                  <a:lnTo>
                    <a:pt x="0" y="941832"/>
                  </a:lnTo>
                  <a:close/>
                </a:path>
              </a:pathLst>
            </a:custGeom>
            <a:ln w="198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70140" y="2219578"/>
              <a:ext cx="699770" cy="17145"/>
            </a:xfrm>
            <a:custGeom>
              <a:avLst/>
              <a:gdLst/>
              <a:ahLst/>
              <a:cxnLst/>
              <a:rect l="l" t="t" r="r" b="b"/>
              <a:pathLst>
                <a:path w="699770" h="17144">
                  <a:moveTo>
                    <a:pt x="699516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699516" y="16763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71030" y="1841754"/>
            <a:ext cx="245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23073" y="2422398"/>
            <a:ext cx="2667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3730" y="2132838"/>
            <a:ext cx="678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01889" y="2219579"/>
            <a:ext cx="699770" cy="17145"/>
          </a:xfrm>
          <a:custGeom>
            <a:avLst/>
            <a:gdLst/>
            <a:ahLst/>
            <a:cxnLst/>
            <a:rect l="l" t="t" r="r" b="b"/>
            <a:pathLst>
              <a:path w="699770" h="17144">
                <a:moveTo>
                  <a:pt x="699516" y="0"/>
                </a:moveTo>
                <a:lnTo>
                  <a:pt x="0" y="0"/>
                </a:lnTo>
                <a:lnTo>
                  <a:pt x="0" y="16763"/>
                </a:lnTo>
                <a:lnTo>
                  <a:pt x="699516" y="16763"/>
                </a:lnTo>
                <a:lnTo>
                  <a:pt x="699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02778" y="1841754"/>
            <a:ext cx="245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1773" y="2422398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42909" y="2132838"/>
            <a:ext cx="622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5754" y="1893570"/>
            <a:ext cx="1802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1056640" algn="l"/>
              </a:tabLst>
            </a:pPr>
            <a:r>
              <a:rPr sz="1450" spc="70">
                <a:latin typeface="Cambria Math"/>
                <a:cs typeface="Cambria Math"/>
              </a:rPr>
              <a:t>𝑡𝑜𝑡𝑎𝑙</a:t>
            </a:r>
            <a:r>
              <a:rPr sz="1450" spc="360">
                <a:latin typeface="Cambria Math"/>
                <a:cs typeface="Cambria Math"/>
              </a:rPr>
              <a:t> </a:t>
            </a:r>
            <a:r>
              <a:rPr sz="3000" spc="-75" baseline="-30555">
                <a:latin typeface="Cambria Math"/>
                <a:cs typeface="Cambria Math"/>
              </a:rPr>
              <a:t>=</a:t>
            </a:r>
            <a:r>
              <a:rPr sz="3000" baseline="-30555">
                <a:latin typeface="Cambria Math"/>
                <a:cs typeface="Cambria Math"/>
              </a:rPr>
              <a:t>	</a:t>
            </a:r>
            <a:r>
              <a:rPr sz="1450" spc="70">
                <a:latin typeface="Cambria Math"/>
                <a:cs typeface="Cambria Math"/>
              </a:rPr>
              <a:t>𝑡𝑜𝑡𝑎𝑙</a:t>
            </a:r>
            <a:r>
              <a:rPr sz="1450" spc="235">
                <a:latin typeface="Cambria Math"/>
                <a:cs typeface="Cambria Math"/>
              </a:rPr>
              <a:t> </a:t>
            </a:r>
            <a:r>
              <a:rPr sz="3000" spc="-89" baseline="-30555">
                <a:latin typeface="Cambria Math"/>
                <a:cs typeface="Cambria Math"/>
              </a:rPr>
              <a:t>×</a:t>
            </a:r>
            <a:endParaRPr sz="3000" baseline="-30555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94013" y="2219579"/>
            <a:ext cx="567055" cy="17145"/>
          </a:xfrm>
          <a:custGeom>
            <a:avLst/>
            <a:gdLst/>
            <a:ahLst/>
            <a:cxnLst/>
            <a:rect l="l" t="t" r="r" b="b"/>
            <a:pathLst>
              <a:path w="567054" h="17144">
                <a:moveTo>
                  <a:pt x="566927" y="0"/>
                </a:moveTo>
                <a:lnTo>
                  <a:pt x="0" y="0"/>
                </a:lnTo>
                <a:lnTo>
                  <a:pt x="0" y="16763"/>
                </a:lnTo>
                <a:lnTo>
                  <a:pt x="566927" y="16763"/>
                </a:lnTo>
                <a:lnTo>
                  <a:pt x="566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78746" y="1988057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69882" y="1705737"/>
            <a:ext cx="622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60458" y="2419350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99956" y="2268220"/>
            <a:ext cx="230377" cy="17221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975979" y="2268474"/>
            <a:ext cx="532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𝜕𝑧</a:t>
            </a:r>
            <a:r>
              <a:rPr sz="2000" spc="305">
                <a:latin typeface="Cambria Math"/>
                <a:cs typeface="Cambria Math"/>
              </a:rPr>
              <a:t> </a:t>
            </a:r>
            <a:r>
              <a:rPr sz="2175" spc="-75" baseline="38314">
                <a:latin typeface="Cambria Math"/>
                <a:cs typeface="Cambria Math"/>
              </a:rPr>
              <a:t>2</a:t>
            </a:r>
            <a:endParaRPr sz="2175" baseline="38314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18598" y="2033777"/>
            <a:ext cx="194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×</a:t>
            </a:r>
          </a:p>
        </p:txBody>
      </p:sp>
      <p:sp>
        <p:nvSpPr>
          <p:cNvPr id="32" name="object 32"/>
          <p:cNvSpPr/>
          <p:nvPr/>
        </p:nvSpPr>
        <p:spPr>
          <a:xfrm>
            <a:off x="9855072" y="2219579"/>
            <a:ext cx="622300" cy="17145"/>
          </a:xfrm>
          <a:custGeom>
            <a:avLst/>
            <a:gdLst/>
            <a:ahLst/>
            <a:cxnLst/>
            <a:rect l="l" t="t" r="r" b="b"/>
            <a:pathLst>
              <a:path w="622300" h="17144">
                <a:moveTo>
                  <a:pt x="621792" y="0"/>
                </a:moveTo>
                <a:lnTo>
                  <a:pt x="0" y="0"/>
                </a:lnTo>
                <a:lnTo>
                  <a:pt x="0" y="16763"/>
                </a:lnTo>
                <a:lnTo>
                  <a:pt x="621792" y="16763"/>
                </a:lnTo>
                <a:lnTo>
                  <a:pt x="621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148951" y="1988057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864470" y="1705737"/>
            <a:ext cx="608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𝜕𝑧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68763" y="2422398"/>
            <a:ext cx="2667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30943" y="2132838"/>
            <a:ext cx="675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33508" y="3124294"/>
            <a:ext cx="4154804" cy="2470150"/>
            <a:chOff x="633508" y="3124294"/>
            <a:chExt cx="4154804" cy="2470150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508" y="3124294"/>
              <a:ext cx="4154761" cy="247001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919221" y="4010533"/>
              <a:ext cx="772160" cy="1153795"/>
            </a:xfrm>
            <a:custGeom>
              <a:avLst/>
              <a:gdLst/>
              <a:ahLst/>
              <a:cxnLst/>
              <a:rect l="l" t="t" r="r" b="b"/>
              <a:pathLst>
                <a:path w="772160" h="1153795">
                  <a:moveTo>
                    <a:pt x="15366" y="1026668"/>
                  </a:moveTo>
                  <a:lnTo>
                    <a:pt x="0" y="1153541"/>
                  </a:lnTo>
                  <a:lnTo>
                    <a:pt x="110743" y="1089787"/>
                  </a:lnTo>
                  <a:lnTo>
                    <a:pt x="102875" y="1084580"/>
                  </a:lnTo>
                  <a:lnTo>
                    <a:pt x="68452" y="1084580"/>
                  </a:lnTo>
                  <a:lnTo>
                    <a:pt x="36702" y="1063625"/>
                  </a:lnTo>
                  <a:lnTo>
                    <a:pt x="47210" y="1047741"/>
                  </a:lnTo>
                  <a:lnTo>
                    <a:pt x="15366" y="1026668"/>
                  </a:lnTo>
                  <a:close/>
                </a:path>
                <a:path w="772160" h="1153795">
                  <a:moveTo>
                    <a:pt x="47210" y="1047741"/>
                  </a:moveTo>
                  <a:lnTo>
                    <a:pt x="36702" y="1063625"/>
                  </a:lnTo>
                  <a:lnTo>
                    <a:pt x="68452" y="1084580"/>
                  </a:lnTo>
                  <a:lnTo>
                    <a:pt x="78934" y="1068736"/>
                  </a:lnTo>
                  <a:lnTo>
                    <a:pt x="47210" y="1047741"/>
                  </a:lnTo>
                  <a:close/>
                </a:path>
                <a:path w="772160" h="1153795">
                  <a:moveTo>
                    <a:pt x="78934" y="1068736"/>
                  </a:moveTo>
                  <a:lnTo>
                    <a:pt x="68452" y="1084580"/>
                  </a:lnTo>
                  <a:lnTo>
                    <a:pt x="102875" y="1084580"/>
                  </a:lnTo>
                  <a:lnTo>
                    <a:pt x="78934" y="1068736"/>
                  </a:lnTo>
                  <a:close/>
                </a:path>
                <a:path w="772160" h="1153795">
                  <a:moveTo>
                    <a:pt x="740282" y="0"/>
                  </a:moveTo>
                  <a:lnTo>
                    <a:pt x="47210" y="1047741"/>
                  </a:lnTo>
                  <a:lnTo>
                    <a:pt x="78934" y="1068736"/>
                  </a:lnTo>
                  <a:lnTo>
                    <a:pt x="772032" y="21082"/>
                  </a:lnTo>
                  <a:lnTo>
                    <a:pt x="740282" y="0"/>
                  </a:lnTo>
                  <a:close/>
                </a:path>
              </a:pathLst>
            </a:custGeom>
            <a:solidFill>
              <a:srgbClr val="AF23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12008" y="3528060"/>
              <a:ext cx="474345" cy="421005"/>
            </a:xfrm>
            <a:custGeom>
              <a:avLst/>
              <a:gdLst/>
              <a:ahLst/>
              <a:cxnLst/>
              <a:rect l="l" t="t" r="r" b="b"/>
              <a:pathLst>
                <a:path w="474345" h="421004">
                  <a:moveTo>
                    <a:pt x="473964" y="0"/>
                  </a:moveTo>
                  <a:lnTo>
                    <a:pt x="0" y="0"/>
                  </a:lnTo>
                  <a:lnTo>
                    <a:pt x="0" y="420623"/>
                  </a:lnTo>
                  <a:lnTo>
                    <a:pt x="473964" y="420623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982336" y="3061207"/>
            <a:ext cx="720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25">
                <a:latin typeface="NanumSquare_ac" panose="020B0600000101010101" pitchFamily="34" charset="-127"/>
                <a:cs typeface="Adobe Gothic Std B"/>
              </a:rPr>
              <a:t>손실함수</a:t>
            </a:r>
            <a:endParaRPr sz="160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76773" y="3848480"/>
            <a:ext cx="260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latin typeface="Cambria Math"/>
                <a:cs typeface="Cambria Math"/>
              </a:rPr>
              <a:t>𝐽</a:t>
            </a:r>
            <a:r>
              <a:rPr sz="2175" spc="-37" baseline="-15325">
                <a:latin typeface="Cambria Math"/>
                <a:cs typeface="Cambria Math"/>
              </a:rPr>
              <a:t>1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71185" y="4951602"/>
            <a:ext cx="266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>
                <a:latin typeface="Cambria Math"/>
                <a:cs typeface="Cambria Math"/>
              </a:rPr>
              <a:t>𝐽</a:t>
            </a:r>
            <a:r>
              <a:rPr sz="2175" spc="-37" baseline="-15325">
                <a:latin typeface="Cambria Math"/>
                <a:cs typeface="Cambria Math"/>
              </a:rPr>
              <a:t>2</a:t>
            </a:r>
            <a:endParaRPr sz="2175" baseline="-15325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81121" y="3731514"/>
            <a:ext cx="1130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-5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10432" y="3475482"/>
            <a:ext cx="450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C0000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C00000"/>
                </a:solidFill>
                <a:latin typeface="Cambria Math"/>
                <a:cs typeface="Cambria Math"/>
              </a:rPr>
              <a:t>(𝟑)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926842" y="4011929"/>
            <a:ext cx="1426210" cy="1192530"/>
            <a:chOff x="2926842" y="4011929"/>
            <a:chExt cx="1426210" cy="1192530"/>
          </a:xfrm>
        </p:grpSpPr>
        <p:sp>
          <p:nvSpPr>
            <p:cNvPr id="47" name="object 47"/>
            <p:cNvSpPr/>
            <p:nvPr/>
          </p:nvSpPr>
          <p:spPr>
            <a:xfrm>
              <a:off x="2926842" y="4011929"/>
              <a:ext cx="772160" cy="1153795"/>
            </a:xfrm>
            <a:custGeom>
              <a:avLst/>
              <a:gdLst/>
              <a:ahLst/>
              <a:cxnLst/>
              <a:rect l="l" t="t" r="r" b="b"/>
              <a:pathLst>
                <a:path w="772160" h="1153795">
                  <a:moveTo>
                    <a:pt x="78934" y="84804"/>
                  </a:moveTo>
                  <a:lnTo>
                    <a:pt x="47210" y="105799"/>
                  </a:lnTo>
                  <a:lnTo>
                    <a:pt x="740282" y="1153541"/>
                  </a:lnTo>
                  <a:lnTo>
                    <a:pt x="772032" y="1132459"/>
                  </a:lnTo>
                  <a:lnTo>
                    <a:pt x="78934" y="84804"/>
                  </a:lnTo>
                  <a:close/>
                </a:path>
                <a:path w="772160" h="1153795">
                  <a:moveTo>
                    <a:pt x="0" y="0"/>
                  </a:moveTo>
                  <a:lnTo>
                    <a:pt x="15366" y="126873"/>
                  </a:lnTo>
                  <a:lnTo>
                    <a:pt x="47210" y="105799"/>
                  </a:lnTo>
                  <a:lnTo>
                    <a:pt x="36702" y="89916"/>
                  </a:lnTo>
                  <a:lnTo>
                    <a:pt x="68452" y="68961"/>
                  </a:lnTo>
                  <a:lnTo>
                    <a:pt x="102875" y="68961"/>
                  </a:lnTo>
                  <a:lnTo>
                    <a:pt x="110743" y="63754"/>
                  </a:lnTo>
                  <a:lnTo>
                    <a:pt x="0" y="0"/>
                  </a:lnTo>
                  <a:close/>
                </a:path>
                <a:path w="772160" h="1153795">
                  <a:moveTo>
                    <a:pt x="68452" y="68961"/>
                  </a:moveTo>
                  <a:lnTo>
                    <a:pt x="36702" y="89916"/>
                  </a:lnTo>
                  <a:lnTo>
                    <a:pt x="47210" y="105799"/>
                  </a:lnTo>
                  <a:lnTo>
                    <a:pt x="78934" y="84804"/>
                  </a:lnTo>
                  <a:lnTo>
                    <a:pt x="68452" y="68961"/>
                  </a:lnTo>
                  <a:close/>
                </a:path>
                <a:path w="772160" h="1153795">
                  <a:moveTo>
                    <a:pt x="102875" y="68961"/>
                  </a:moveTo>
                  <a:lnTo>
                    <a:pt x="68452" y="68961"/>
                  </a:lnTo>
                  <a:lnTo>
                    <a:pt x="78934" y="84804"/>
                  </a:lnTo>
                  <a:lnTo>
                    <a:pt x="102875" y="6896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27170" y="5154929"/>
              <a:ext cx="325755" cy="0"/>
            </a:xfrm>
            <a:custGeom>
              <a:avLst/>
              <a:gdLst/>
              <a:ahLst/>
              <a:cxnLst/>
              <a:rect l="l" t="t" r="r" b="b"/>
              <a:pathLst>
                <a:path w="325754">
                  <a:moveTo>
                    <a:pt x="0" y="0"/>
                  </a:moveTo>
                  <a:lnTo>
                    <a:pt x="325374" y="0"/>
                  </a:lnTo>
                </a:path>
              </a:pathLst>
            </a:custGeom>
            <a:ln w="38100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26842" y="5090159"/>
              <a:ext cx="756285" cy="114300"/>
            </a:xfrm>
            <a:custGeom>
              <a:avLst/>
              <a:gdLst/>
              <a:ahLst/>
              <a:cxnLst/>
              <a:rect l="l" t="t" r="r" b="b"/>
              <a:pathLst>
                <a:path w="75628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75628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56285" h="114300">
                  <a:moveTo>
                    <a:pt x="75615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756157" y="76200"/>
                  </a:lnTo>
                  <a:lnTo>
                    <a:pt x="756157" y="3810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432428" y="4394961"/>
            <a:ext cx="476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92D05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92D050"/>
                </a:solidFill>
                <a:latin typeface="Cambria Math"/>
                <a:cs typeface="Cambria Math"/>
              </a:rPr>
              <a:t>(𝟑)</a:t>
            </a:r>
            <a:endParaRPr sz="1300">
              <a:latin typeface="Cambria Math"/>
              <a:cs typeface="Cambria Math"/>
            </a:endParaRPr>
          </a:p>
          <a:p>
            <a:pPr marR="1270" algn="ctr">
              <a:lnSpc>
                <a:spcPts val="1500"/>
              </a:lnSpc>
            </a:pPr>
            <a:r>
              <a:rPr sz="1300" spc="-50">
                <a:solidFill>
                  <a:srgbClr val="92D050"/>
                </a:solidFill>
                <a:latin typeface="Cambria Math"/>
                <a:cs typeface="Cambria Math"/>
              </a:rPr>
              <a:t>𝟐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412738" y="1785873"/>
            <a:ext cx="4540885" cy="960755"/>
            <a:chOff x="6412738" y="1785873"/>
            <a:chExt cx="4540885" cy="960755"/>
          </a:xfrm>
        </p:grpSpPr>
        <p:sp>
          <p:nvSpPr>
            <p:cNvPr id="6" name="object 6"/>
            <p:cNvSpPr/>
            <p:nvPr/>
          </p:nvSpPr>
          <p:spPr>
            <a:xfrm>
              <a:off x="6422898" y="1796033"/>
              <a:ext cx="4520565" cy="940435"/>
            </a:xfrm>
            <a:custGeom>
              <a:avLst/>
              <a:gdLst/>
              <a:ahLst/>
              <a:cxnLst/>
              <a:rect l="l" t="t" r="r" b="b"/>
              <a:pathLst>
                <a:path w="4520565" h="940435">
                  <a:moveTo>
                    <a:pt x="0" y="940308"/>
                  </a:moveTo>
                  <a:lnTo>
                    <a:pt x="4520184" y="940308"/>
                  </a:lnTo>
                  <a:lnTo>
                    <a:pt x="4520184" y="0"/>
                  </a:lnTo>
                  <a:lnTo>
                    <a:pt x="0" y="0"/>
                  </a:lnTo>
                  <a:lnTo>
                    <a:pt x="0" y="940308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28485" y="2256662"/>
              <a:ext cx="699770" cy="17145"/>
            </a:xfrm>
            <a:custGeom>
              <a:avLst/>
              <a:gdLst/>
              <a:ahLst/>
              <a:cxnLst/>
              <a:rect l="l" t="t" r="r" b="b"/>
              <a:pathLst>
                <a:path w="699770" h="17144">
                  <a:moveTo>
                    <a:pt x="699516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699516" y="16763"/>
                  </a:lnTo>
                  <a:lnTo>
                    <a:pt x="699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29373" y="1878583"/>
            <a:ext cx="245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1418" y="2459481"/>
            <a:ext cx="2667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2073" y="2169922"/>
            <a:ext cx="678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60232" y="2256663"/>
            <a:ext cx="699770" cy="17145"/>
          </a:xfrm>
          <a:custGeom>
            <a:avLst/>
            <a:gdLst/>
            <a:ahLst/>
            <a:cxnLst/>
            <a:rect l="l" t="t" r="r" b="b"/>
            <a:pathLst>
              <a:path w="699770" h="17144">
                <a:moveTo>
                  <a:pt x="699516" y="0"/>
                </a:moveTo>
                <a:lnTo>
                  <a:pt x="0" y="0"/>
                </a:lnTo>
                <a:lnTo>
                  <a:pt x="0" y="16763"/>
                </a:lnTo>
                <a:lnTo>
                  <a:pt x="699516" y="16763"/>
                </a:lnTo>
                <a:lnTo>
                  <a:pt x="699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61121" y="1878583"/>
            <a:ext cx="245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25">
                <a:latin typeface="Cambria Math"/>
                <a:cs typeface="Cambria Math"/>
              </a:rPr>
              <a:t>𝜕𝐽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10118" y="2459481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01254" y="2169922"/>
            <a:ext cx="622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4097" y="1930095"/>
            <a:ext cx="18021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1056640" algn="l"/>
              </a:tabLst>
            </a:pPr>
            <a:r>
              <a:rPr sz="1450" spc="70">
                <a:latin typeface="Cambria Math"/>
                <a:cs typeface="Cambria Math"/>
              </a:rPr>
              <a:t>𝑡𝑜𝑡𝑎𝑙</a:t>
            </a:r>
            <a:r>
              <a:rPr sz="1450" spc="360">
                <a:latin typeface="Cambria Math"/>
                <a:cs typeface="Cambria Math"/>
              </a:rPr>
              <a:t> </a:t>
            </a:r>
            <a:r>
              <a:rPr sz="3000" spc="-75" baseline="-30555">
                <a:latin typeface="Cambria Math"/>
                <a:cs typeface="Cambria Math"/>
              </a:rPr>
              <a:t>=</a:t>
            </a:r>
            <a:r>
              <a:rPr sz="3000" baseline="-30555">
                <a:latin typeface="Cambria Math"/>
                <a:cs typeface="Cambria Math"/>
              </a:rPr>
              <a:t>	</a:t>
            </a:r>
            <a:r>
              <a:rPr sz="1450" spc="70">
                <a:latin typeface="Cambria Math"/>
                <a:cs typeface="Cambria Math"/>
              </a:rPr>
              <a:t>𝑡𝑜𝑡𝑎𝑙</a:t>
            </a:r>
            <a:r>
              <a:rPr sz="1450" spc="229">
                <a:latin typeface="Cambria Math"/>
                <a:cs typeface="Cambria Math"/>
              </a:rPr>
              <a:t> </a:t>
            </a:r>
            <a:r>
              <a:rPr sz="3000" spc="-75" baseline="-30555">
                <a:latin typeface="Cambria Math"/>
                <a:cs typeface="Cambria Math"/>
              </a:rPr>
              <a:t>×</a:t>
            </a:r>
            <a:endParaRPr sz="3000" baseline="-30555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52356" y="2256663"/>
            <a:ext cx="567055" cy="17145"/>
          </a:xfrm>
          <a:custGeom>
            <a:avLst/>
            <a:gdLst/>
            <a:ahLst/>
            <a:cxnLst/>
            <a:rect l="l" t="t" r="r" b="b"/>
            <a:pathLst>
              <a:path w="567054" h="17144">
                <a:moveTo>
                  <a:pt x="566927" y="0"/>
                </a:moveTo>
                <a:lnTo>
                  <a:pt x="0" y="0"/>
                </a:lnTo>
                <a:lnTo>
                  <a:pt x="0" y="16763"/>
                </a:lnTo>
                <a:lnTo>
                  <a:pt x="566927" y="16763"/>
                </a:lnTo>
                <a:lnTo>
                  <a:pt x="566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36964" y="2024887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28100" y="1742948"/>
            <a:ext cx="6223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𝜕𝑎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18676" y="2456433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172" y="2305304"/>
            <a:ext cx="230504" cy="1722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934195" y="2305557"/>
            <a:ext cx="532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𝜕𝑧</a:t>
            </a:r>
            <a:r>
              <a:rPr sz="2000" spc="305">
                <a:latin typeface="Cambria Math"/>
                <a:cs typeface="Cambria Math"/>
              </a:rPr>
              <a:t> </a:t>
            </a:r>
            <a:r>
              <a:rPr sz="2175" spc="-75" baseline="38314">
                <a:latin typeface="Cambria Math"/>
                <a:cs typeface="Cambria Math"/>
              </a:rPr>
              <a:t>2</a:t>
            </a:r>
            <a:endParaRPr sz="2175" baseline="38314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6816" y="2070303"/>
            <a:ext cx="1949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×</a:t>
            </a:r>
          </a:p>
        </p:txBody>
      </p:sp>
      <p:sp>
        <p:nvSpPr>
          <p:cNvPr id="23" name="object 23"/>
          <p:cNvSpPr/>
          <p:nvPr/>
        </p:nvSpPr>
        <p:spPr>
          <a:xfrm>
            <a:off x="9813417" y="2256663"/>
            <a:ext cx="622300" cy="17145"/>
          </a:xfrm>
          <a:custGeom>
            <a:avLst/>
            <a:gdLst/>
            <a:ahLst/>
            <a:cxnLst/>
            <a:rect l="l" t="t" r="r" b="b"/>
            <a:pathLst>
              <a:path w="622300" h="17144">
                <a:moveTo>
                  <a:pt x="621792" y="0"/>
                </a:moveTo>
                <a:lnTo>
                  <a:pt x="0" y="0"/>
                </a:lnTo>
                <a:lnTo>
                  <a:pt x="0" y="16763"/>
                </a:lnTo>
                <a:lnTo>
                  <a:pt x="621792" y="16763"/>
                </a:lnTo>
                <a:lnTo>
                  <a:pt x="621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107168" y="2024887"/>
            <a:ext cx="1206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4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22688" y="1742948"/>
            <a:ext cx="608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𝜕𝑧</a:t>
            </a:r>
            <a:r>
              <a:rPr sz="1450" spc="-10">
                <a:latin typeface="Cambria Math"/>
                <a:cs typeface="Cambria Math"/>
              </a:rPr>
              <a:t>(2)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6980" y="2459481"/>
            <a:ext cx="2667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89159" y="2169922"/>
            <a:ext cx="675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000" spc="-15" baseline="-29166">
                <a:latin typeface="Cambria Math"/>
                <a:cs typeface="Cambria Math"/>
              </a:rPr>
              <a:t>𝜕𝑤</a:t>
            </a:r>
            <a:r>
              <a:rPr sz="1450" spc="-10">
                <a:latin typeface="Cambria Math"/>
                <a:cs typeface="Cambria Math"/>
              </a:rPr>
              <a:t>(1)</a:t>
            </a:r>
            <a:endParaRPr sz="1450">
              <a:latin typeface="Cambria Math"/>
              <a:cs typeface="Cambria Math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63030" y="3838955"/>
            <a:ext cx="5172075" cy="881380"/>
            <a:chOff x="6346741" y="4674108"/>
            <a:chExt cx="5172075" cy="88138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6741" y="4787720"/>
              <a:ext cx="5111729" cy="67288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454133" y="4691634"/>
              <a:ext cx="577850" cy="848994"/>
            </a:xfrm>
            <a:custGeom>
              <a:avLst/>
              <a:gdLst/>
              <a:ahLst/>
              <a:cxnLst/>
              <a:rect l="l" t="t" r="r" b="b"/>
              <a:pathLst>
                <a:path w="577850" h="848995">
                  <a:moveTo>
                    <a:pt x="0" y="848867"/>
                  </a:moveTo>
                  <a:lnTo>
                    <a:pt x="577596" y="848867"/>
                  </a:lnTo>
                  <a:lnTo>
                    <a:pt x="577596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28956">
              <a:solidFill>
                <a:srgbClr val="AD1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926317" y="4688586"/>
              <a:ext cx="577850" cy="848994"/>
            </a:xfrm>
            <a:custGeom>
              <a:avLst/>
              <a:gdLst/>
              <a:ahLst/>
              <a:cxnLst/>
              <a:rect l="l" t="t" r="r" b="b"/>
              <a:pathLst>
                <a:path w="577850" h="848995">
                  <a:moveTo>
                    <a:pt x="0" y="848867"/>
                  </a:moveTo>
                  <a:lnTo>
                    <a:pt x="577596" y="848867"/>
                  </a:lnTo>
                  <a:lnTo>
                    <a:pt x="577596" y="0"/>
                  </a:lnTo>
                  <a:lnTo>
                    <a:pt x="0" y="0"/>
                  </a:lnTo>
                  <a:lnTo>
                    <a:pt x="0" y="848867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496408" y="4782311"/>
            <a:ext cx="2312035" cy="451484"/>
            <a:chOff x="8580119" y="5617464"/>
            <a:chExt cx="2312035" cy="451484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0119" y="5663184"/>
              <a:ext cx="2293620" cy="3581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268205" y="5631942"/>
              <a:ext cx="455930" cy="422275"/>
            </a:xfrm>
            <a:custGeom>
              <a:avLst/>
              <a:gdLst/>
              <a:ahLst/>
              <a:cxnLst/>
              <a:rect l="l" t="t" r="r" b="b"/>
              <a:pathLst>
                <a:path w="455929" h="422275">
                  <a:moveTo>
                    <a:pt x="0" y="422147"/>
                  </a:moveTo>
                  <a:lnTo>
                    <a:pt x="455675" y="422147"/>
                  </a:lnTo>
                  <a:lnTo>
                    <a:pt x="455675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28956">
              <a:solidFill>
                <a:srgbClr val="AD1D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420349" y="5631942"/>
              <a:ext cx="457200" cy="422275"/>
            </a:xfrm>
            <a:custGeom>
              <a:avLst/>
              <a:gdLst/>
              <a:ahLst/>
              <a:cxnLst/>
              <a:rect l="l" t="t" r="r" b="b"/>
              <a:pathLst>
                <a:path w="457200" h="422275">
                  <a:moveTo>
                    <a:pt x="0" y="422147"/>
                  </a:moveTo>
                  <a:lnTo>
                    <a:pt x="457200" y="422147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422147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163294" y="2857600"/>
            <a:ext cx="4211320" cy="2342515"/>
            <a:chOff x="1163294" y="2857600"/>
            <a:chExt cx="4211320" cy="2342515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294" y="2857600"/>
              <a:ext cx="4211308" cy="234206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489960" y="3351275"/>
              <a:ext cx="1399540" cy="487680"/>
            </a:xfrm>
            <a:custGeom>
              <a:avLst/>
              <a:gdLst/>
              <a:ahLst/>
              <a:cxnLst/>
              <a:rect l="l" t="t" r="r" b="b"/>
              <a:pathLst>
                <a:path w="1399539" h="487679">
                  <a:moveTo>
                    <a:pt x="768096" y="269748"/>
                  </a:moveTo>
                  <a:lnTo>
                    <a:pt x="644652" y="269748"/>
                  </a:lnTo>
                  <a:lnTo>
                    <a:pt x="644652" y="0"/>
                  </a:lnTo>
                  <a:lnTo>
                    <a:pt x="256032" y="0"/>
                  </a:lnTo>
                  <a:lnTo>
                    <a:pt x="256032" y="269748"/>
                  </a:lnTo>
                  <a:lnTo>
                    <a:pt x="65532" y="269748"/>
                  </a:lnTo>
                  <a:lnTo>
                    <a:pt x="65532" y="278892"/>
                  </a:lnTo>
                  <a:lnTo>
                    <a:pt x="0" y="278892"/>
                  </a:lnTo>
                  <a:lnTo>
                    <a:pt x="0" y="487680"/>
                  </a:lnTo>
                  <a:lnTo>
                    <a:pt x="106680" y="487680"/>
                  </a:lnTo>
                  <a:lnTo>
                    <a:pt x="106680" y="425196"/>
                  </a:lnTo>
                  <a:lnTo>
                    <a:pt x="768096" y="425196"/>
                  </a:lnTo>
                  <a:lnTo>
                    <a:pt x="768096" y="269748"/>
                  </a:lnTo>
                  <a:close/>
                </a:path>
                <a:path w="1399539" h="487679">
                  <a:moveTo>
                    <a:pt x="1399032" y="269748"/>
                  </a:moveTo>
                  <a:lnTo>
                    <a:pt x="1138428" y="269748"/>
                  </a:lnTo>
                  <a:lnTo>
                    <a:pt x="1138428" y="425196"/>
                  </a:lnTo>
                  <a:lnTo>
                    <a:pt x="1399032" y="425196"/>
                  </a:lnTo>
                  <a:lnTo>
                    <a:pt x="1399032" y="2697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672966" y="3284982"/>
            <a:ext cx="828040" cy="175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>
              <a:lnSpc>
                <a:spcPts val="1280"/>
              </a:lnSpc>
              <a:spcBef>
                <a:spcPts val="105"/>
              </a:spcBef>
            </a:pPr>
            <a:r>
              <a:rPr sz="1650" spc="-30" baseline="-30303">
                <a:latin typeface="Cambria Math"/>
                <a:cs typeface="Cambria Math"/>
              </a:rPr>
              <a:t>𝑾</a:t>
            </a:r>
            <a:r>
              <a:rPr sz="800" spc="-20">
                <a:latin typeface="Cambria Math"/>
                <a:cs typeface="Cambria Math"/>
              </a:rPr>
              <a:t>(𝟐)</a:t>
            </a:r>
            <a:endParaRPr sz="800">
              <a:latin typeface="Cambria Math"/>
              <a:cs typeface="Cambria Math"/>
            </a:endParaRPr>
          </a:p>
          <a:p>
            <a:pPr marL="264160">
              <a:lnSpc>
                <a:spcPts val="919"/>
              </a:lnSpc>
            </a:pPr>
            <a:r>
              <a:rPr sz="800" spc="-25">
                <a:latin typeface="Cambria Math"/>
                <a:cs typeface="Cambria Math"/>
              </a:rPr>
              <a:t>𝟏,𝟏</a:t>
            </a: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mbria Math"/>
              <a:cs typeface="Cambria Math"/>
            </a:endParaRPr>
          </a:p>
          <a:p>
            <a:pPr marL="429895">
              <a:lnSpc>
                <a:spcPts val="1280"/>
              </a:lnSpc>
            </a:pPr>
            <a:r>
              <a:rPr sz="1650" spc="-30" baseline="-30303">
                <a:latin typeface="Cambria Math"/>
                <a:cs typeface="Cambria Math"/>
              </a:rPr>
              <a:t>𝑾</a:t>
            </a:r>
            <a:r>
              <a:rPr sz="800" spc="-20">
                <a:latin typeface="Cambria Math"/>
                <a:cs typeface="Cambria Math"/>
              </a:rPr>
              <a:t>(𝟐)</a:t>
            </a:r>
            <a:endParaRPr sz="800">
              <a:latin typeface="Cambria Math"/>
              <a:cs typeface="Cambria Math"/>
            </a:endParaRPr>
          </a:p>
          <a:p>
            <a:pPr marL="567055">
              <a:lnSpc>
                <a:spcPts val="919"/>
              </a:lnSpc>
            </a:pPr>
            <a:r>
              <a:rPr sz="800" spc="-25">
                <a:latin typeface="Cambria Math"/>
                <a:cs typeface="Cambria Math"/>
              </a:rPr>
              <a:t>𝟏,𝟐</a:t>
            </a: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 Math"/>
              <a:cs typeface="Cambria Math"/>
            </a:endParaRPr>
          </a:p>
          <a:p>
            <a:pPr marL="429895">
              <a:lnSpc>
                <a:spcPts val="1280"/>
              </a:lnSpc>
            </a:pPr>
            <a:r>
              <a:rPr sz="1650" spc="-30" baseline="-30303">
                <a:latin typeface="Cambria Math"/>
                <a:cs typeface="Cambria Math"/>
              </a:rPr>
              <a:t>𝑾</a:t>
            </a:r>
            <a:r>
              <a:rPr sz="800" spc="-20">
                <a:latin typeface="Cambria Math"/>
                <a:cs typeface="Cambria Math"/>
              </a:rPr>
              <a:t>(𝟐)</a:t>
            </a:r>
            <a:endParaRPr sz="800">
              <a:latin typeface="Cambria Math"/>
              <a:cs typeface="Cambria Math"/>
            </a:endParaRPr>
          </a:p>
          <a:p>
            <a:pPr marL="567055">
              <a:lnSpc>
                <a:spcPts val="919"/>
              </a:lnSpc>
            </a:pPr>
            <a:r>
              <a:rPr sz="800" spc="-25">
                <a:latin typeface="Cambria Math"/>
                <a:cs typeface="Cambria Math"/>
              </a:rPr>
              <a:t>𝟐,𝟏</a:t>
            </a:r>
            <a:endParaRPr sz="8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800">
              <a:latin typeface="Cambria Math"/>
              <a:cs typeface="Cambria Math"/>
            </a:endParaRPr>
          </a:p>
          <a:p>
            <a:pPr marL="118110">
              <a:lnSpc>
                <a:spcPts val="1280"/>
              </a:lnSpc>
              <a:spcBef>
                <a:spcPts val="509"/>
              </a:spcBef>
            </a:pPr>
            <a:r>
              <a:rPr sz="1650" spc="-30" baseline="-30303">
                <a:latin typeface="Cambria Math"/>
                <a:cs typeface="Cambria Math"/>
              </a:rPr>
              <a:t>𝑾</a:t>
            </a:r>
            <a:r>
              <a:rPr sz="800" spc="-20">
                <a:latin typeface="Cambria Math"/>
                <a:cs typeface="Cambria Math"/>
              </a:rPr>
              <a:t>(𝟐)</a:t>
            </a:r>
            <a:endParaRPr sz="800">
              <a:latin typeface="Cambria Math"/>
              <a:cs typeface="Cambria Math"/>
            </a:endParaRPr>
          </a:p>
          <a:p>
            <a:pPr marL="255270">
              <a:lnSpc>
                <a:spcPts val="919"/>
              </a:lnSpc>
            </a:pPr>
            <a:r>
              <a:rPr sz="800" spc="-25">
                <a:latin typeface="Cambria Math"/>
                <a:cs typeface="Cambria Math"/>
              </a:rPr>
              <a:t>𝟐,𝟐</a:t>
            </a:r>
            <a:endParaRPr sz="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57729" y="5375554"/>
            <a:ext cx="267208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085"/>
              </a:lnSpc>
              <a:spcBef>
                <a:spcPts val="100"/>
              </a:spcBef>
            </a:pPr>
            <a:r>
              <a:rPr sz="2700" baseline="-29320">
                <a:latin typeface="Cambria Math"/>
                <a:cs typeface="Cambria Math"/>
              </a:rPr>
              <a:t>𝑧</a:t>
            </a:r>
            <a:r>
              <a:rPr sz="1300">
                <a:latin typeface="Cambria Math"/>
                <a:cs typeface="Cambria Math"/>
              </a:rPr>
              <a:t>(3)</a:t>
            </a:r>
            <a:r>
              <a:rPr sz="1300" spc="405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=</a:t>
            </a:r>
            <a:r>
              <a:rPr sz="2700" spc="345" baseline="-29320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𝑤</a:t>
            </a:r>
            <a:r>
              <a:rPr sz="1300">
                <a:latin typeface="Cambria Math"/>
                <a:cs typeface="Cambria Math"/>
              </a:rPr>
              <a:t>(2)</a:t>
            </a:r>
            <a:r>
              <a:rPr sz="2700" baseline="-29320">
                <a:latin typeface="Cambria Math"/>
                <a:cs typeface="Cambria Math"/>
              </a:rPr>
              <a:t>𝑎</a:t>
            </a:r>
            <a:r>
              <a:rPr sz="1300">
                <a:latin typeface="Cambria Math"/>
                <a:cs typeface="Cambria Math"/>
              </a:rPr>
              <a:t>(2)</a:t>
            </a:r>
            <a:r>
              <a:rPr sz="1300" spc="285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+</a:t>
            </a:r>
            <a:r>
              <a:rPr sz="2700" spc="172" baseline="-29320">
                <a:latin typeface="Cambria Math"/>
                <a:cs typeface="Cambria Math"/>
              </a:rPr>
              <a:t> </a:t>
            </a:r>
            <a:r>
              <a:rPr sz="2700" spc="-15" baseline="-29320">
                <a:latin typeface="Cambria Math"/>
                <a:cs typeface="Cambria Math"/>
              </a:rPr>
              <a:t>𝑤</a:t>
            </a:r>
            <a:r>
              <a:rPr sz="1300" spc="-10">
                <a:latin typeface="Cambria Math"/>
                <a:cs typeface="Cambria Math"/>
              </a:rPr>
              <a:t>(2)</a:t>
            </a:r>
            <a:r>
              <a:rPr sz="2700" spc="-15" baseline="-29320">
                <a:latin typeface="Cambria Math"/>
                <a:cs typeface="Cambria Math"/>
              </a:rPr>
              <a:t>𝑎</a:t>
            </a:r>
            <a:r>
              <a:rPr sz="1300" spc="-10">
                <a:latin typeface="Cambria Math"/>
                <a:cs typeface="Cambria Math"/>
              </a:rPr>
              <a:t>(2)</a:t>
            </a:r>
            <a:endParaRPr sz="1300">
              <a:latin typeface="Cambria Math"/>
              <a:cs typeface="Cambria Math"/>
            </a:endParaRPr>
          </a:p>
          <a:p>
            <a:pPr marL="163830">
              <a:lnSpc>
                <a:spcPts val="1485"/>
              </a:lnSpc>
              <a:tabLst>
                <a:tab pos="878205" algn="l"/>
                <a:tab pos="1280795" algn="l"/>
                <a:tab pos="1958975" algn="l"/>
                <a:tab pos="2366010" algn="l"/>
              </a:tabLst>
            </a:pPr>
            <a:r>
              <a:rPr sz="1300" spc="-50">
                <a:latin typeface="Cambria Math"/>
                <a:cs typeface="Cambria Math"/>
              </a:rPr>
              <a:t>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25">
                <a:latin typeface="Cambria Math"/>
                <a:cs typeface="Cambria Math"/>
              </a:rPr>
              <a:t>1,1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25">
                <a:latin typeface="Cambria Math"/>
                <a:cs typeface="Cambria Math"/>
              </a:rPr>
              <a:t>1,2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  <a:p>
            <a:pPr marL="63500">
              <a:lnSpc>
                <a:spcPts val="2085"/>
              </a:lnSpc>
              <a:spcBef>
                <a:spcPts val="535"/>
              </a:spcBef>
            </a:pPr>
            <a:r>
              <a:rPr sz="2700" baseline="-29320">
                <a:latin typeface="Cambria Math"/>
                <a:cs typeface="Cambria Math"/>
              </a:rPr>
              <a:t>𝑧</a:t>
            </a:r>
            <a:r>
              <a:rPr sz="1300">
                <a:latin typeface="Cambria Math"/>
                <a:cs typeface="Cambria Math"/>
              </a:rPr>
              <a:t>(3)</a:t>
            </a:r>
            <a:r>
              <a:rPr sz="1300" spc="400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=</a:t>
            </a:r>
            <a:r>
              <a:rPr sz="2700" spc="345" baseline="-29320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𝑤</a:t>
            </a:r>
            <a:r>
              <a:rPr sz="1300">
                <a:latin typeface="Cambria Math"/>
                <a:cs typeface="Cambria Math"/>
              </a:rPr>
              <a:t>(2)</a:t>
            </a:r>
            <a:r>
              <a:rPr sz="2700" baseline="-29320">
                <a:latin typeface="Cambria Math"/>
                <a:cs typeface="Cambria Math"/>
              </a:rPr>
              <a:t>𝑎</a:t>
            </a:r>
            <a:r>
              <a:rPr sz="1300">
                <a:latin typeface="Cambria Math"/>
                <a:cs typeface="Cambria Math"/>
              </a:rPr>
              <a:t>(2)</a:t>
            </a:r>
            <a:r>
              <a:rPr sz="1300" spc="285">
                <a:latin typeface="Cambria Math"/>
                <a:cs typeface="Cambria Math"/>
              </a:rPr>
              <a:t> </a:t>
            </a:r>
            <a:r>
              <a:rPr sz="2700" baseline="-29320">
                <a:latin typeface="Cambria Math"/>
                <a:cs typeface="Cambria Math"/>
              </a:rPr>
              <a:t>+</a:t>
            </a:r>
            <a:r>
              <a:rPr sz="2700" spc="157" baseline="-29320">
                <a:latin typeface="Cambria Math"/>
                <a:cs typeface="Cambria Math"/>
              </a:rPr>
              <a:t> </a:t>
            </a:r>
            <a:r>
              <a:rPr sz="2700" spc="-15" baseline="-29320">
                <a:latin typeface="Cambria Math"/>
                <a:cs typeface="Cambria Math"/>
              </a:rPr>
              <a:t>𝑤</a:t>
            </a:r>
            <a:r>
              <a:rPr sz="1300" spc="-10">
                <a:latin typeface="Cambria Math"/>
                <a:cs typeface="Cambria Math"/>
              </a:rPr>
              <a:t>(2)</a:t>
            </a:r>
            <a:r>
              <a:rPr sz="2700" spc="-15" baseline="-29320">
                <a:latin typeface="Cambria Math"/>
                <a:cs typeface="Cambria Math"/>
              </a:rPr>
              <a:t>𝑎</a:t>
            </a:r>
            <a:r>
              <a:rPr sz="1300" spc="-10">
                <a:latin typeface="Cambria Math"/>
                <a:cs typeface="Cambria Math"/>
              </a:rPr>
              <a:t>(2)</a:t>
            </a:r>
            <a:endParaRPr sz="1300">
              <a:latin typeface="Cambria Math"/>
              <a:cs typeface="Cambria Math"/>
            </a:endParaRPr>
          </a:p>
          <a:p>
            <a:pPr marL="168275">
              <a:lnSpc>
                <a:spcPts val="1485"/>
              </a:lnSpc>
              <a:tabLst>
                <a:tab pos="883285" algn="l"/>
                <a:tab pos="1280795" algn="l"/>
                <a:tab pos="1963420" algn="l"/>
                <a:tab pos="2366010" algn="l"/>
              </a:tabLst>
            </a:pPr>
            <a:r>
              <a:rPr sz="1300" spc="-50">
                <a:latin typeface="Cambria Math"/>
                <a:cs typeface="Cambria Math"/>
              </a:rPr>
              <a:t>2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25">
                <a:latin typeface="Cambria Math"/>
                <a:cs typeface="Cambria Math"/>
              </a:rPr>
              <a:t>2,1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1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25">
                <a:latin typeface="Cambria Math"/>
                <a:cs typeface="Cambria Math"/>
              </a:rPr>
              <a:t>2,2</a:t>
            </a:r>
            <a:r>
              <a:rPr sz="1300">
                <a:latin typeface="Cambria Math"/>
                <a:cs typeface="Cambria Math"/>
              </a:rPr>
              <a:t>	</a:t>
            </a:r>
            <a:r>
              <a:rPr sz="1300" spc="-5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474720" y="3581400"/>
            <a:ext cx="1435100" cy="1201420"/>
            <a:chOff x="3474720" y="3581400"/>
            <a:chExt cx="1435100" cy="1201420"/>
          </a:xfrm>
        </p:grpSpPr>
        <p:sp>
          <p:nvSpPr>
            <p:cNvPr id="44" name="object 44"/>
            <p:cNvSpPr/>
            <p:nvPr/>
          </p:nvSpPr>
          <p:spPr>
            <a:xfrm>
              <a:off x="3496056" y="3704844"/>
              <a:ext cx="771525" cy="1057275"/>
            </a:xfrm>
            <a:custGeom>
              <a:avLst/>
              <a:gdLst/>
              <a:ahLst/>
              <a:cxnLst/>
              <a:rect l="l" t="t" r="r" b="b"/>
              <a:pathLst>
                <a:path w="771525" h="1057275">
                  <a:moveTo>
                    <a:pt x="0" y="1057274"/>
                  </a:moveTo>
                  <a:lnTo>
                    <a:pt x="77152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53968" y="3714114"/>
              <a:ext cx="199390" cy="205740"/>
            </a:xfrm>
            <a:custGeom>
              <a:avLst/>
              <a:gdLst/>
              <a:ahLst/>
              <a:cxnLst/>
              <a:rect l="l" t="t" r="r" b="b"/>
              <a:pathLst>
                <a:path w="199389" h="205739">
                  <a:moveTo>
                    <a:pt x="105156" y="0"/>
                  </a:moveTo>
                  <a:lnTo>
                    <a:pt x="0" y="76200"/>
                  </a:lnTo>
                  <a:lnTo>
                    <a:pt x="93599" y="205486"/>
                  </a:lnTo>
                  <a:lnTo>
                    <a:pt x="198882" y="129286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0064" y="3595116"/>
              <a:ext cx="129539" cy="20726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482340" y="3697223"/>
              <a:ext cx="775335" cy="1905"/>
            </a:xfrm>
            <a:custGeom>
              <a:avLst/>
              <a:gdLst/>
              <a:ahLst/>
              <a:cxnLst/>
              <a:rect l="l" t="t" r="r" b="b"/>
              <a:pathLst>
                <a:path w="775335" h="1904">
                  <a:moveTo>
                    <a:pt x="0" y="0"/>
                  </a:moveTo>
                  <a:lnTo>
                    <a:pt x="775208" y="177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448" y="3794759"/>
              <a:ext cx="73150" cy="2072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80816" y="3704844"/>
              <a:ext cx="781050" cy="1071880"/>
            </a:xfrm>
            <a:custGeom>
              <a:avLst/>
              <a:gdLst/>
              <a:ahLst/>
              <a:cxnLst/>
              <a:rect l="l" t="t" r="r" b="b"/>
              <a:pathLst>
                <a:path w="781050" h="1071879">
                  <a:moveTo>
                    <a:pt x="781050" y="1071625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2876" y="3581400"/>
              <a:ext cx="74675" cy="20878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628388" y="3697223"/>
              <a:ext cx="281305" cy="0"/>
            </a:xfrm>
            <a:custGeom>
              <a:avLst/>
              <a:gdLst/>
              <a:ahLst/>
              <a:cxnLst/>
              <a:rect l="l" t="t" r="r" b="b"/>
              <a:pathLst>
                <a:path w="281304">
                  <a:moveTo>
                    <a:pt x="0" y="0"/>
                  </a:moveTo>
                  <a:lnTo>
                    <a:pt x="28105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072" y="2819399"/>
            <a:ext cx="4501127" cy="254007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096000" y="2726601"/>
            <a:ext cx="3248025" cy="767080"/>
            <a:chOff x="5536691" y="4642103"/>
            <a:chExt cx="3248025" cy="7670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8898" y="4671059"/>
              <a:ext cx="3114043" cy="6884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551169" y="4656581"/>
              <a:ext cx="3218815" cy="737870"/>
            </a:xfrm>
            <a:custGeom>
              <a:avLst/>
              <a:gdLst/>
              <a:ahLst/>
              <a:cxnLst/>
              <a:rect l="l" t="t" r="r" b="b"/>
              <a:pathLst>
                <a:path w="3218815" h="737870">
                  <a:moveTo>
                    <a:pt x="0" y="737616"/>
                  </a:moveTo>
                  <a:lnTo>
                    <a:pt x="3218687" y="737616"/>
                  </a:lnTo>
                  <a:lnTo>
                    <a:pt x="3218687" y="0"/>
                  </a:lnTo>
                  <a:lnTo>
                    <a:pt x="0" y="0"/>
                  </a:lnTo>
                  <a:lnTo>
                    <a:pt x="0" y="73761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715000" y="3886200"/>
            <a:ext cx="4983480" cy="553085"/>
            <a:chOff x="5581322" y="5621467"/>
            <a:chExt cx="4983480" cy="55308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322" y="5621467"/>
              <a:ext cx="4983076" cy="5528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60236" y="6102095"/>
              <a:ext cx="4062729" cy="13970"/>
            </a:xfrm>
            <a:custGeom>
              <a:avLst/>
              <a:gdLst/>
              <a:ahLst/>
              <a:cxnLst/>
              <a:rect l="l" t="t" r="r" b="b"/>
              <a:pathLst>
                <a:path w="4062729" h="13970">
                  <a:moveTo>
                    <a:pt x="0" y="13715"/>
                  </a:moveTo>
                  <a:lnTo>
                    <a:pt x="1899285" y="13715"/>
                  </a:lnTo>
                </a:path>
                <a:path w="4062729" h="13970">
                  <a:moveTo>
                    <a:pt x="2183891" y="13715"/>
                  </a:moveTo>
                  <a:lnTo>
                    <a:pt x="3460495" y="13715"/>
                  </a:lnTo>
                </a:path>
                <a:path w="4062729" h="13970">
                  <a:moveTo>
                    <a:pt x="3681984" y="0"/>
                  </a:moveTo>
                  <a:lnTo>
                    <a:pt x="4062475" y="0"/>
                  </a:lnTo>
                </a:path>
              </a:pathLst>
            </a:custGeom>
            <a:ln w="609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20331" y="2724123"/>
            <a:ext cx="4481195" cy="2500630"/>
            <a:chOff x="620331" y="2724123"/>
            <a:chExt cx="4481195" cy="25006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331" y="2724123"/>
              <a:ext cx="4481012" cy="25002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68573" y="3614165"/>
              <a:ext cx="1522730" cy="1151890"/>
            </a:xfrm>
            <a:custGeom>
              <a:avLst/>
              <a:gdLst/>
              <a:ahLst/>
              <a:cxnLst/>
              <a:rect l="l" t="t" r="r" b="b"/>
              <a:pathLst>
                <a:path w="1522729" h="1151889">
                  <a:moveTo>
                    <a:pt x="0" y="0"/>
                  </a:moveTo>
                  <a:lnTo>
                    <a:pt x="852804" y="0"/>
                  </a:lnTo>
                </a:path>
                <a:path w="1522729" h="1151889">
                  <a:moveTo>
                    <a:pt x="1217676" y="3047"/>
                  </a:moveTo>
                  <a:lnTo>
                    <a:pt x="1522476" y="3047"/>
                  </a:lnTo>
                </a:path>
                <a:path w="1522729" h="1151889">
                  <a:moveTo>
                    <a:pt x="1214627" y="1139951"/>
                  </a:moveTo>
                  <a:lnTo>
                    <a:pt x="1516506" y="1139951"/>
                  </a:lnTo>
                </a:path>
                <a:path w="1522729" h="1151889">
                  <a:moveTo>
                    <a:pt x="9143" y="0"/>
                  </a:moveTo>
                  <a:lnTo>
                    <a:pt x="844423" y="1151762"/>
                  </a:lnTo>
                </a:path>
              </a:pathLst>
            </a:custGeom>
            <a:ln w="38100">
              <a:solidFill>
                <a:srgbClr val="AF23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20992" y="4927472"/>
            <a:ext cx="2794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7540" y="4785105"/>
            <a:ext cx="230378" cy="1722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231001" y="4657725"/>
            <a:ext cx="464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27777">
                <a:latin typeface="Cambria Math"/>
                <a:cs typeface="Cambria Math"/>
              </a:rPr>
              <a:t>𝑤</a:t>
            </a:r>
            <a:r>
              <a:rPr sz="3000" spc="427" baseline="-27777">
                <a:latin typeface="Cambria Math"/>
                <a:cs typeface="Cambria Math"/>
              </a:rPr>
              <a:t> </a:t>
            </a:r>
            <a:r>
              <a:rPr sz="1450" spc="-5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3957" y="4932045"/>
            <a:ext cx="2794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63154" y="4971160"/>
            <a:ext cx="699770" cy="17145"/>
          </a:xfrm>
          <a:custGeom>
            <a:avLst/>
            <a:gdLst/>
            <a:ahLst/>
            <a:cxnLst/>
            <a:rect l="l" t="t" r="r" b="b"/>
            <a:pathLst>
              <a:path w="699770" h="17145">
                <a:moveTo>
                  <a:pt x="699516" y="0"/>
                </a:moveTo>
                <a:lnTo>
                  <a:pt x="0" y="0"/>
                </a:lnTo>
                <a:lnTo>
                  <a:pt x="0" y="16763"/>
                </a:lnTo>
                <a:lnTo>
                  <a:pt x="699516" y="16763"/>
                </a:lnTo>
                <a:lnTo>
                  <a:pt x="699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01990" y="5171008"/>
            <a:ext cx="28003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68156" y="5019802"/>
            <a:ext cx="230377" cy="17221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964169" y="5020132"/>
            <a:ext cx="6121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>
                <a:latin typeface="Cambria Math"/>
                <a:cs typeface="Cambria Math"/>
              </a:rPr>
              <a:t>𝜕𝑤</a:t>
            </a:r>
            <a:r>
              <a:rPr sz="2000" spc="325">
                <a:latin typeface="Cambria Math"/>
                <a:cs typeface="Cambria Math"/>
              </a:rPr>
              <a:t> </a:t>
            </a:r>
            <a:r>
              <a:rPr sz="2175" spc="-75" baseline="38314">
                <a:latin typeface="Cambria Math"/>
                <a:cs typeface="Cambria Math"/>
              </a:rPr>
              <a:t>1</a:t>
            </a:r>
            <a:endParaRPr sz="2175" baseline="38314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973" y="4650104"/>
            <a:ext cx="2185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29166">
                <a:latin typeface="Cambria Math"/>
                <a:cs typeface="Cambria Math"/>
              </a:rPr>
              <a:t>=</a:t>
            </a:r>
            <a:r>
              <a:rPr sz="3000" spc="195" baseline="-29166">
                <a:latin typeface="Cambria Math"/>
                <a:cs typeface="Cambria Math"/>
              </a:rPr>
              <a:t>  </a:t>
            </a:r>
            <a:r>
              <a:rPr sz="3000" baseline="-29166">
                <a:latin typeface="Cambria Math"/>
                <a:cs typeface="Cambria Math"/>
              </a:rPr>
              <a:t>𝑤</a:t>
            </a:r>
            <a:r>
              <a:rPr sz="1450">
                <a:latin typeface="Cambria Math"/>
                <a:cs typeface="Cambria Math"/>
              </a:rPr>
              <a:t>(1)</a:t>
            </a:r>
            <a:r>
              <a:rPr sz="1450" spc="250">
                <a:latin typeface="Cambria Math"/>
                <a:cs typeface="Cambria Math"/>
              </a:rPr>
              <a:t> </a:t>
            </a:r>
            <a:r>
              <a:rPr sz="3000" baseline="-29166">
                <a:latin typeface="Cambria Math"/>
                <a:cs typeface="Cambria Math"/>
              </a:rPr>
              <a:t>−</a:t>
            </a:r>
            <a:r>
              <a:rPr sz="3000" spc="89" baseline="-29166">
                <a:latin typeface="Cambria Math"/>
                <a:cs typeface="Cambria Math"/>
              </a:rPr>
              <a:t>  </a:t>
            </a:r>
            <a:r>
              <a:rPr sz="3000" baseline="12500">
                <a:latin typeface="Cambria Math"/>
                <a:cs typeface="Cambria Math"/>
              </a:rPr>
              <a:t>𝜕𝐽</a:t>
            </a:r>
            <a:r>
              <a:rPr sz="2175" baseline="1915">
                <a:latin typeface="Cambria Math"/>
                <a:cs typeface="Cambria Math"/>
              </a:rPr>
              <a:t>𝑡𝑜𝑡𝑎𝑙</a:t>
            </a:r>
            <a:r>
              <a:rPr sz="2175" spc="675" baseline="1915">
                <a:latin typeface="Cambria Math"/>
                <a:cs typeface="Cambria Math"/>
              </a:rPr>
              <a:t> </a:t>
            </a:r>
            <a:r>
              <a:rPr sz="3000" spc="-75" baseline="-29166">
                <a:latin typeface="Cambria Math"/>
                <a:cs typeface="Cambria Math"/>
              </a:rPr>
              <a:t>=</a:t>
            </a:r>
            <a:endParaRPr sz="3000" baseline="-29166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58985" y="4927472"/>
            <a:ext cx="26860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450" spc="-25">
                <a:latin typeface="Cambria Math"/>
                <a:cs typeface="Cambria Math"/>
              </a:rPr>
              <a:t>1,1</a:t>
            </a:r>
            <a:endParaRPr sz="145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12453" y="4785105"/>
            <a:ext cx="230377" cy="17221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956293" y="4657725"/>
            <a:ext cx="1713864" cy="52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285"/>
              </a:lnSpc>
              <a:spcBef>
                <a:spcPts val="100"/>
              </a:spcBef>
              <a:tabLst>
                <a:tab pos="569595" algn="l"/>
              </a:tabLst>
            </a:pPr>
            <a:r>
              <a:rPr sz="3000" baseline="-27777">
                <a:latin typeface="Cambria Math"/>
                <a:cs typeface="Cambria Math"/>
              </a:rPr>
              <a:t>𝑤</a:t>
            </a:r>
            <a:r>
              <a:rPr sz="3000" spc="427" baseline="-27777">
                <a:latin typeface="Cambria Math"/>
                <a:cs typeface="Cambria Math"/>
              </a:rPr>
              <a:t> </a:t>
            </a:r>
            <a:r>
              <a:rPr sz="1450" spc="-50">
                <a:latin typeface="Cambria Math"/>
                <a:cs typeface="Cambria Math"/>
              </a:rPr>
              <a:t>1</a:t>
            </a:r>
            <a:r>
              <a:rPr sz="1450">
                <a:latin typeface="Cambria Math"/>
                <a:cs typeface="Cambria Math"/>
              </a:rPr>
              <a:t>	</a:t>
            </a:r>
            <a:r>
              <a:rPr sz="3000" baseline="-27777">
                <a:latin typeface="Cambria Math"/>
                <a:cs typeface="Cambria Math"/>
              </a:rPr>
              <a:t>−</a:t>
            </a:r>
            <a:r>
              <a:rPr sz="3000" spc="7" baseline="-27777">
                <a:latin typeface="Cambria Math"/>
                <a:cs typeface="Cambria Math"/>
              </a:rPr>
              <a:t> </a:t>
            </a:r>
            <a:r>
              <a:rPr sz="3000" spc="-15" baseline="-27777">
                <a:latin typeface="Cambria Math"/>
                <a:cs typeface="Cambria Math"/>
              </a:rPr>
              <a:t>𝛿</a:t>
            </a:r>
            <a:r>
              <a:rPr sz="2175" spc="-15" baseline="1915">
                <a:latin typeface="Cambria Math"/>
                <a:cs typeface="Cambria Math"/>
              </a:rPr>
              <a:t>(2)</a:t>
            </a:r>
            <a:r>
              <a:rPr sz="3000" spc="-15" baseline="-27777">
                <a:latin typeface="Cambria Math"/>
                <a:cs typeface="Cambria Math"/>
              </a:rPr>
              <a:t>𝑎</a:t>
            </a:r>
            <a:r>
              <a:rPr sz="2175" spc="-15" baseline="1915">
                <a:latin typeface="Cambria Math"/>
                <a:cs typeface="Cambria Math"/>
              </a:rPr>
              <a:t>(1)</a:t>
            </a:r>
            <a:endParaRPr sz="2175" baseline="1915">
              <a:latin typeface="Cambria Math"/>
              <a:cs typeface="Cambria Math"/>
            </a:endParaRPr>
          </a:p>
          <a:p>
            <a:pPr marL="940435">
              <a:lnSpc>
                <a:spcPts val="1625"/>
              </a:lnSpc>
              <a:tabLst>
                <a:tab pos="1376045" algn="l"/>
              </a:tabLst>
            </a:pPr>
            <a:r>
              <a:rPr sz="1450" spc="-50">
                <a:latin typeface="Cambria Math"/>
                <a:cs typeface="Cambria Math"/>
              </a:rPr>
              <a:t>1</a:t>
            </a:r>
            <a:r>
              <a:rPr sz="1450">
                <a:latin typeface="Cambria Math"/>
                <a:cs typeface="Cambria Math"/>
              </a:rPr>
              <a:t>	</a:t>
            </a:r>
            <a:r>
              <a:rPr sz="1450" spc="-50">
                <a:latin typeface="Cambria Math"/>
                <a:cs typeface="Cambria Math"/>
              </a:rPr>
              <a:t>1</a:t>
            </a:r>
            <a:endParaRPr sz="145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65112" y="2776091"/>
            <a:ext cx="5508625" cy="652145"/>
            <a:chOff x="5965112" y="2776091"/>
            <a:chExt cx="5508625" cy="65214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5112" y="2776091"/>
              <a:ext cx="5508612" cy="65202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30389" y="3356609"/>
              <a:ext cx="3911600" cy="0"/>
            </a:xfrm>
            <a:custGeom>
              <a:avLst/>
              <a:gdLst/>
              <a:ahLst/>
              <a:cxnLst/>
              <a:rect l="l" t="t" r="r" b="b"/>
              <a:pathLst>
                <a:path w="3911600">
                  <a:moveTo>
                    <a:pt x="0" y="0"/>
                  </a:moveTo>
                  <a:lnTo>
                    <a:pt x="3911345" y="0"/>
                  </a:lnTo>
                </a:path>
              </a:pathLst>
            </a:custGeom>
            <a:ln w="28956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61605" y="3559302"/>
            <a:ext cx="181737" cy="13690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4772" y="3559302"/>
            <a:ext cx="181736" cy="1369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59568" y="3559302"/>
            <a:ext cx="181736" cy="13690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33760" y="3559302"/>
            <a:ext cx="181737" cy="13690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887971" y="3556838"/>
            <a:ext cx="3987165" cy="32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430"/>
              </a:lnSpc>
              <a:spcBef>
                <a:spcPts val="95"/>
              </a:spcBef>
            </a:pP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𝛿</a:t>
            </a:r>
            <a:r>
              <a:rPr sz="1725" baseline="41062">
                <a:solidFill>
                  <a:srgbClr val="FF00FF"/>
                </a:solidFill>
                <a:latin typeface="Cambria Math"/>
                <a:cs typeface="Cambria Math"/>
              </a:rPr>
              <a:t>(2)</a:t>
            </a:r>
            <a:r>
              <a:rPr sz="1725" spc="427" baseline="41062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=</a:t>
            </a:r>
            <a:r>
              <a:rPr sz="1600" spc="12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(𝛿</a:t>
            </a:r>
            <a:r>
              <a:rPr sz="1600" spc="26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3</a:t>
            </a:r>
            <a:r>
              <a:rPr sz="1725" spc="509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𝑤</a:t>
            </a:r>
            <a:r>
              <a:rPr sz="1725" baseline="41062">
                <a:solidFill>
                  <a:srgbClr val="FF00FF"/>
                </a:solidFill>
                <a:latin typeface="Cambria Math"/>
                <a:cs typeface="Cambria Math"/>
              </a:rPr>
              <a:t>(2)</a:t>
            </a:r>
            <a:r>
              <a:rPr sz="1725" spc="292" baseline="41062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−</a:t>
            </a:r>
            <a:r>
              <a:rPr sz="1600" spc="2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𝛿</a:t>
            </a:r>
            <a:r>
              <a:rPr sz="1600" spc="26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3</a:t>
            </a:r>
            <a:r>
              <a:rPr sz="1725" spc="509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𝑤</a:t>
            </a:r>
            <a:r>
              <a:rPr sz="1725" baseline="41062">
                <a:solidFill>
                  <a:srgbClr val="FF00FF"/>
                </a:solidFill>
                <a:latin typeface="Cambria Math"/>
                <a:cs typeface="Cambria Math"/>
              </a:rPr>
              <a:t>(2)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)</a:t>
            </a:r>
            <a:r>
              <a:rPr sz="1600" spc="1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×</a:t>
            </a:r>
            <a:r>
              <a:rPr sz="1600" spc="2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𝑎</a:t>
            </a:r>
            <a:r>
              <a:rPr sz="1600" spc="19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2</a:t>
            </a:r>
            <a:r>
              <a:rPr sz="1725" spc="509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(1</a:t>
            </a:r>
            <a:r>
              <a:rPr sz="1600" spc="3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−</a:t>
            </a:r>
            <a:r>
              <a:rPr sz="1600" spc="25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>
                <a:solidFill>
                  <a:srgbClr val="FF00FF"/>
                </a:solidFill>
                <a:latin typeface="Cambria Math"/>
                <a:cs typeface="Cambria Math"/>
              </a:rPr>
              <a:t>𝑎</a:t>
            </a:r>
            <a:r>
              <a:rPr sz="1600" spc="190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725" baseline="38647">
                <a:solidFill>
                  <a:srgbClr val="FF00FF"/>
                </a:solidFill>
                <a:latin typeface="Cambria Math"/>
                <a:cs typeface="Cambria Math"/>
              </a:rPr>
              <a:t>2</a:t>
            </a:r>
            <a:r>
              <a:rPr sz="1725" spc="509" baseline="38647">
                <a:solidFill>
                  <a:srgbClr val="FF00FF"/>
                </a:solidFill>
                <a:latin typeface="Cambria Math"/>
                <a:cs typeface="Cambria Math"/>
              </a:rPr>
              <a:t> </a:t>
            </a:r>
            <a:r>
              <a:rPr sz="1600" spc="-50">
                <a:solidFill>
                  <a:srgbClr val="FF00FF"/>
                </a:solidFill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  <a:p>
            <a:pPr marL="149225">
              <a:lnSpc>
                <a:spcPts val="890"/>
              </a:lnSpc>
              <a:tabLst>
                <a:tab pos="838200" algn="l"/>
                <a:tab pos="1211580" algn="l"/>
                <a:tab pos="1806575" algn="l"/>
                <a:tab pos="2179955" algn="l"/>
                <a:tab pos="2850515" algn="l"/>
                <a:tab pos="3624579" algn="l"/>
              </a:tabLst>
            </a:pPr>
            <a:r>
              <a:rPr sz="1150" spc="-50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725" spc="-75" baseline="241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r>
              <a:rPr sz="1725" baseline="2415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150" spc="-25">
                <a:solidFill>
                  <a:srgbClr val="FF00FF"/>
                </a:solidFill>
                <a:latin typeface="Cambria Math"/>
                <a:cs typeface="Cambria Math"/>
              </a:rPr>
              <a:t>1,1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725" spc="-75" baseline="2415">
                <a:solidFill>
                  <a:srgbClr val="FF00FF"/>
                </a:solidFill>
                <a:latin typeface="Cambria Math"/>
                <a:cs typeface="Cambria Math"/>
              </a:rPr>
              <a:t>2</a:t>
            </a:r>
            <a:r>
              <a:rPr sz="1725" baseline="2415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150" spc="-25">
                <a:solidFill>
                  <a:srgbClr val="FF00FF"/>
                </a:solidFill>
                <a:latin typeface="Cambria Math"/>
                <a:cs typeface="Cambria Math"/>
              </a:rPr>
              <a:t>2,1</a:t>
            </a:r>
            <a:r>
              <a:rPr sz="1150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725" spc="-75" baseline="241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r>
              <a:rPr sz="1725" baseline="2415">
                <a:solidFill>
                  <a:srgbClr val="FF00FF"/>
                </a:solidFill>
                <a:latin typeface="Cambria Math"/>
                <a:cs typeface="Cambria Math"/>
              </a:rPr>
              <a:t>	</a:t>
            </a:r>
            <a:r>
              <a:rPr sz="1725" spc="-75" baseline="2415">
                <a:solidFill>
                  <a:srgbClr val="FF00FF"/>
                </a:solidFill>
                <a:latin typeface="Cambria Math"/>
                <a:cs typeface="Cambria Math"/>
              </a:rPr>
              <a:t>1</a:t>
            </a:r>
            <a:endParaRPr sz="1725" baseline="2415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951214" y="4687061"/>
            <a:ext cx="1689100" cy="546100"/>
          </a:xfrm>
          <a:custGeom>
            <a:avLst/>
            <a:gdLst/>
            <a:ahLst/>
            <a:cxnLst/>
            <a:rect l="l" t="t" r="r" b="b"/>
            <a:pathLst>
              <a:path w="1689100" h="546100">
                <a:moveTo>
                  <a:pt x="0" y="545591"/>
                </a:moveTo>
                <a:lnTo>
                  <a:pt x="1688592" y="545591"/>
                </a:lnTo>
                <a:lnTo>
                  <a:pt x="1688592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61514" y="2848483"/>
            <a:ext cx="476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C0000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C00000"/>
                </a:solidFill>
                <a:latin typeface="Cambria Math"/>
                <a:cs typeface="Cambria Math"/>
              </a:rPr>
              <a:t>(𝟐)</a:t>
            </a:r>
            <a:endParaRPr sz="1300">
              <a:latin typeface="Cambria Math"/>
              <a:cs typeface="Cambria Math"/>
            </a:endParaRPr>
          </a:p>
          <a:p>
            <a:pPr marR="1270" algn="ctr">
              <a:lnSpc>
                <a:spcPts val="1500"/>
              </a:lnSpc>
            </a:pPr>
            <a:r>
              <a:rPr sz="1300" spc="-5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/>
              <a:t>역전파(Backpropagation)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01983" y="2707740"/>
            <a:ext cx="3782060" cy="2226310"/>
            <a:chOff x="1401983" y="2707740"/>
            <a:chExt cx="3782060" cy="22263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983" y="2707740"/>
              <a:ext cx="3781554" cy="22262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57600" y="3072383"/>
              <a:ext cx="431800" cy="379730"/>
            </a:xfrm>
            <a:custGeom>
              <a:avLst/>
              <a:gdLst/>
              <a:ahLst/>
              <a:cxnLst/>
              <a:rect l="l" t="t" r="r" b="b"/>
              <a:pathLst>
                <a:path w="431800" h="379729">
                  <a:moveTo>
                    <a:pt x="431291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431291" y="379475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82795" y="3251707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4807" y="2995676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C0000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C00000"/>
                </a:solidFill>
                <a:latin typeface="Cambria Math"/>
                <a:cs typeface="Cambria Math"/>
              </a:rPr>
              <a:t>(𝟑)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6796" y="3298393"/>
            <a:ext cx="18859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-25">
                <a:latin typeface="Cambria Math"/>
                <a:cs typeface="Cambria Math"/>
              </a:rPr>
              <a:t>1,1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4904" y="3098749"/>
            <a:ext cx="4273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spc="-30" baseline="-29761">
                <a:latin typeface="Cambria Math"/>
                <a:cs typeface="Cambria Math"/>
              </a:rPr>
              <a:t>𝑊</a:t>
            </a:r>
            <a:r>
              <a:rPr sz="1000" spc="-20">
                <a:latin typeface="Cambria Math"/>
                <a:cs typeface="Cambria Math"/>
              </a:rPr>
              <a:t>(2)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16504" y="5442711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3" y="0"/>
                </a:moveTo>
                <a:lnTo>
                  <a:pt x="205612" y="8381"/>
                </a:lnTo>
                <a:lnTo>
                  <a:pt x="217543" y="13571"/>
                </a:lnTo>
                <a:lnTo>
                  <a:pt x="227806" y="20748"/>
                </a:lnTo>
                <a:lnTo>
                  <a:pt x="248665" y="53976"/>
                </a:lnTo>
                <a:lnTo>
                  <a:pt x="255523" y="102107"/>
                </a:lnTo>
                <a:lnTo>
                  <a:pt x="254742" y="120246"/>
                </a:lnTo>
                <a:lnTo>
                  <a:pt x="243205" y="164757"/>
                </a:lnTo>
                <a:lnTo>
                  <a:pt x="205866" y="197789"/>
                </a:lnTo>
                <a:lnTo>
                  <a:pt x="208533" y="206146"/>
                </a:lnTo>
                <a:lnTo>
                  <a:pt x="247896" y="182757"/>
                </a:lnTo>
                <a:lnTo>
                  <a:pt x="270049" y="139576"/>
                </a:lnTo>
                <a:lnTo>
                  <a:pt x="274319" y="103124"/>
                </a:lnTo>
                <a:lnTo>
                  <a:pt x="273250" y="84236"/>
                </a:lnTo>
                <a:lnTo>
                  <a:pt x="257301" y="36194"/>
                </a:lnTo>
                <a:lnTo>
                  <a:pt x="223494" y="5405"/>
                </a:lnTo>
                <a:lnTo>
                  <a:pt x="208533" y="0"/>
                </a:lnTo>
                <a:close/>
              </a:path>
              <a:path w="274320" h="206375">
                <a:moveTo>
                  <a:pt x="65785" y="0"/>
                </a:moveTo>
                <a:lnTo>
                  <a:pt x="26477" y="23502"/>
                </a:lnTo>
                <a:lnTo>
                  <a:pt x="4270" y="66802"/>
                </a:lnTo>
                <a:lnTo>
                  <a:pt x="0" y="103124"/>
                </a:lnTo>
                <a:lnTo>
                  <a:pt x="1069" y="122093"/>
                </a:lnTo>
                <a:lnTo>
                  <a:pt x="17018" y="170141"/>
                </a:lnTo>
                <a:lnTo>
                  <a:pt x="50807" y="200760"/>
                </a:lnTo>
                <a:lnTo>
                  <a:pt x="65785" y="206146"/>
                </a:lnTo>
                <a:lnTo>
                  <a:pt x="68325" y="197789"/>
                </a:lnTo>
                <a:lnTo>
                  <a:pt x="56636" y="192589"/>
                </a:lnTo>
                <a:lnTo>
                  <a:pt x="46529" y="185350"/>
                </a:lnTo>
                <a:lnTo>
                  <a:pt x="25707" y="151583"/>
                </a:lnTo>
                <a:lnTo>
                  <a:pt x="18795" y="102107"/>
                </a:lnTo>
                <a:lnTo>
                  <a:pt x="19559" y="84508"/>
                </a:lnTo>
                <a:lnTo>
                  <a:pt x="31114" y="41021"/>
                </a:lnTo>
                <a:lnTo>
                  <a:pt x="68706" y="8381"/>
                </a:lnTo>
                <a:lnTo>
                  <a:pt x="65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36217" y="5292649"/>
            <a:ext cx="155765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735"/>
              </a:lnSpc>
              <a:spcBef>
                <a:spcPts val="100"/>
              </a:spcBef>
            </a:pPr>
            <a:r>
              <a:rPr sz="3600" baseline="-27777">
                <a:latin typeface="Cambria Math"/>
                <a:cs typeface="Cambria Math"/>
              </a:rPr>
              <a:t>𝑤</a:t>
            </a:r>
            <a:r>
              <a:rPr sz="2625" baseline="1587">
                <a:latin typeface="Cambria Math"/>
                <a:cs typeface="Cambria Math"/>
              </a:rPr>
              <a:t>(2)</a:t>
            </a:r>
            <a:r>
              <a:rPr sz="2625" spc="644" baseline="1587">
                <a:latin typeface="Cambria Math"/>
                <a:cs typeface="Cambria Math"/>
              </a:rPr>
              <a:t> </a:t>
            </a:r>
            <a:r>
              <a:rPr sz="3600" baseline="-27777">
                <a:latin typeface="Cambria Math"/>
                <a:cs typeface="Cambria Math"/>
              </a:rPr>
              <a:t>=</a:t>
            </a:r>
            <a:r>
              <a:rPr sz="3600" spc="270" baseline="-27777">
                <a:latin typeface="Cambria Math"/>
                <a:cs typeface="Cambria Math"/>
              </a:rPr>
              <a:t> </a:t>
            </a:r>
            <a:r>
              <a:rPr sz="3600" baseline="-27777">
                <a:latin typeface="Cambria Math"/>
                <a:cs typeface="Cambria Math"/>
              </a:rPr>
              <a:t>𝑤</a:t>
            </a:r>
            <a:r>
              <a:rPr sz="3600" spc="630" baseline="-27777">
                <a:latin typeface="Cambria Math"/>
                <a:cs typeface="Cambria Math"/>
              </a:rPr>
              <a:t> </a:t>
            </a:r>
            <a:r>
              <a:rPr sz="1750" spc="-5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  <a:p>
            <a:pPr marL="248285">
              <a:lnSpc>
                <a:spcPts val="1955"/>
              </a:lnSpc>
              <a:tabLst>
                <a:tab pos="1213485" algn="l"/>
              </a:tabLst>
            </a:pPr>
            <a:r>
              <a:rPr sz="1750" spc="-25">
                <a:latin typeface="Cambria Math"/>
                <a:cs typeface="Cambria Math"/>
              </a:rPr>
              <a:t>1,1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2625" spc="-37" baseline="1587">
                <a:latin typeface="Cambria Math"/>
                <a:cs typeface="Cambria Math"/>
              </a:rPr>
              <a:t>1,1</a:t>
            </a:r>
            <a:endParaRPr sz="2625" baseline="1587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39846" y="5283504"/>
            <a:ext cx="1461135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775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3600" spc="-75" baseline="-30092">
                <a:latin typeface="Cambria Math"/>
                <a:cs typeface="Cambria Math"/>
              </a:rPr>
              <a:t>−</a:t>
            </a:r>
            <a:r>
              <a:rPr sz="3600" baseline="-30092">
                <a:latin typeface="Cambria Math"/>
                <a:cs typeface="Cambria Math"/>
              </a:rPr>
              <a:t>	</a:t>
            </a:r>
            <a:r>
              <a:rPr sz="3600" spc="-15" baseline="-30092">
                <a:latin typeface="Cambria Math"/>
                <a:cs typeface="Cambria Math"/>
              </a:rPr>
              <a:t>𝛿</a:t>
            </a:r>
            <a:r>
              <a:rPr sz="1750" spc="-10">
                <a:latin typeface="Cambria Math"/>
                <a:cs typeface="Cambria Math"/>
              </a:rPr>
              <a:t>(3)</a:t>
            </a:r>
            <a:r>
              <a:rPr sz="3600" spc="-15" baseline="-30092">
                <a:latin typeface="Cambria Math"/>
                <a:cs typeface="Cambria Math"/>
              </a:rPr>
              <a:t>𝑎</a:t>
            </a:r>
            <a:r>
              <a:rPr sz="1750" spc="-10">
                <a:latin typeface="Cambria Math"/>
                <a:cs typeface="Cambria Math"/>
              </a:rPr>
              <a:t>(2)</a:t>
            </a:r>
            <a:endParaRPr sz="1750">
              <a:latin typeface="Cambria Math"/>
              <a:cs typeface="Cambria Math"/>
            </a:endParaRPr>
          </a:p>
          <a:p>
            <a:pPr marL="559435">
              <a:lnSpc>
                <a:spcPts val="1995"/>
              </a:lnSpc>
              <a:tabLst>
                <a:tab pos="1080770" algn="l"/>
              </a:tabLst>
            </a:pPr>
            <a:r>
              <a:rPr sz="1750" spc="-50">
                <a:latin typeface="Cambria Math"/>
                <a:cs typeface="Cambria Math"/>
              </a:rPr>
              <a:t>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5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3946" y="5567578"/>
            <a:ext cx="3314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81035" y="539292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4" y="0"/>
                </a:moveTo>
                <a:lnTo>
                  <a:pt x="205613" y="8382"/>
                </a:lnTo>
                <a:lnTo>
                  <a:pt x="217543" y="13571"/>
                </a:lnTo>
                <a:lnTo>
                  <a:pt x="227806" y="20748"/>
                </a:lnTo>
                <a:lnTo>
                  <a:pt x="248592" y="53976"/>
                </a:lnTo>
                <a:lnTo>
                  <a:pt x="255397" y="102108"/>
                </a:lnTo>
                <a:lnTo>
                  <a:pt x="254634" y="120249"/>
                </a:lnTo>
                <a:lnTo>
                  <a:pt x="243205" y="164719"/>
                </a:lnTo>
                <a:lnTo>
                  <a:pt x="205867" y="197777"/>
                </a:lnTo>
                <a:lnTo>
                  <a:pt x="208534" y="206146"/>
                </a:lnTo>
                <a:lnTo>
                  <a:pt x="247896" y="182784"/>
                </a:lnTo>
                <a:lnTo>
                  <a:pt x="269986" y="139557"/>
                </a:lnTo>
                <a:lnTo>
                  <a:pt x="274193" y="103124"/>
                </a:lnTo>
                <a:lnTo>
                  <a:pt x="273141" y="84236"/>
                </a:lnTo>
                <a:lnTo>
                  <a:pt x="257175" y="36195"/>
                </a:lnTo>
                <a:lnTo>
                  <a:pt x="223438" y="5405"/>
                </a:lnTo>
                <a:lnTo>
                  <a:pt x="208534" y="0"/>
                </a:lnTo>
                <a:close/>
              </a:path>
              <a:path w="274320" h="206375">
                <a:moveTo>
                  <a:pt x="65786" y="0"/>
                </a:moveTo>
                <a:lnTo>
                  <a:pt x="26423" y="23502"/>
                </a:lnTo>
                <a:lnTo>
                  <a:pt x="4270" y="66802"/>
                </a:lnTo>
                <a:lnTo>
                  <a:pt x="0" y="103124"/>
                </a:lnTo>
                <a:lnTo>
                  <a:pt x="1069" y="122084"/>
                </a:lnTo>
                <a:lnTo>
                  <a:pt x="17018" y="170180"/>
                </a:lnTo>
                <a:lnTo>
                  <a:pt x="50807" y="200764"/>
                </a:lnTo>
                <a:lnTo>
                  <a:pt x="65786" y="206146"/>
                </a:lnTo>
                <a:lnTo>
                  <a:pt x="68325" y="197777"/>
                </a:lnTo>
                <a:lnTo>
                  <a:pt x="56580" y="192559"/>
                </a:lnTo>
                <a:lnTo>
                  <a:pt x="46466" y="185329"/>
                </a:lnTo>
                <a:lnTo>
                  <a:pt x="25654" y="151578"/>
                </a:lnTo>
                <a:lnTo>
                  <a:pt x="18796" y="102108"/>
                </a:lnTo>
                <a:lnTo>
                  <a:pt x="19557" y="84508"/>
                </a:lnTo>
                <a:lnTo>
                  <a:pt x="30988" y="41021"/>
                </a:lnTo>
                <a:lnTo>
                  <a:pt x="68707" y="8382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80427" y="5242941"/>
            <a:ext cx="542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27777">
                <a:latin typeface="Cambria Math"/>
                <a:cs typeface="Cambria Math"/>
              </a:rPr>
              <a:t>𝑤</a:t>
            </a:r>
            <a:r>
              <a:rPr sz="3600" spc="502" baseline="-27777">
                <a:latin typeface="Cambria Math"/>
                <a:cs typeface="Cambria Math"/>
              </a:rPr>
              <a:t> </a:t>
            </a:r>
            <a:r>
              <a:rPr sz="1750" spc="-5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70417" y="5567578"/>
            <a:ext cx="3314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25">
                <a:latin typeface="Cambria Math"/>
                <a:cs typeface="Cambria Math"/>
              </a:rPr>
              <a:t>1,1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47252" y="5392928"/>
            <a:ext cx="274320" cy="206375"/>
          </a:xfrm>
          <a:custGeom>
            <a:avLst/>
            <a:gdLst/>
            <a:ahLst/>
            <a:cxnLst/>
            <a:rect l="l" t="t" r="r" b="b"/>
            <a:pathLst>
              <a:path w="274320" h="206375">
                <a:moveTo>
                  <a:pt x="208533" y="0"/>
                </a:moveTo>
                <a:lnTo>
                  <a:pt x="205613" y="8382"/>
                </a:lnTo>
                <a:lnTo>
                  <a:pt x="217543" y="13571"/>
                </a:lnTo>
                <a:lnTo>
                  <a:pt x="227806" y="20748"/>
                </a:lnTo>
                <a:lnTo>
                  <a:pt x="248592" y="53976"/>
                </a:lnTo>
                <a:lnTo>
                  <a:pt x="255397" y="102108"/>
                </a:lnTo>
                <a:lnTo>
                  <a:pt x="254635" y="120249"/>
                </a:lnTo>
                <a:lnTo>
                  <a:pt x="243204" y="164719"/>
                </a:lnTo>
                <a:lnTo>
                  <a:pt x="205867" y="197777"/>
                </a:lnTo>
                <a:lnTo>
                  <a:pt x="208533" y="206146"/>
                </a:lnTo>
                <a:lnTo>
                  <a:pt x="247896" y="182784"/>
                </a:lnTo>
                <a:lnTo>
                  <a:pt x="269986" y="139557"/>
                </a:lnTo>
                <a:lnTo>
                  <a:pt x="274193" y="103124"/>
                </a:lnTo>
                <a:lnTo>
                  <a:pt x="273141" y="84236"/>
                </a:lnTo>
                <a:lnTo>
                  <a:pt x="257175" y="36195"/>
                </a:lnTo>
                <a:lnTo>
                  <a:pt x="223438" y="5405"/>
                </a:lnTo>
                <a:lnTo>
                  <a:pt x="208533" y="0"/>
                </a:lnTo>
                <a:close/>
              </a:path>
              <a:path w="274320" h="206375">
                <a:moveTo>
                  <a:pt x="65786" y="0"/>
                </a:moveTo>
                <a:lnTo>
                  <a:pt x="26423" y="23502"/>
                </a:lnTo>
                <a:lnTo>
                  <a:pt x="4270" y="66802"/>
                </a:lnTo>
                <a:lnTo>
                  <a:pt x="0" y="103124"/>
                </a:lnTo>
                <a:lnTo>
                  <a:pt x="1069" y="122084"/>
                </a:lnTo>
                <a:lnTo>
                  <a:pt x="17018" y="170180"/>
                </a:lnTo>
                <a:lnTo>
                  <a:pt x="50807" y="200764"/>
                </a:lnTo>
                <a:lnTo>
                  <a:pt x="65786" y="206146"/>
                </a:lnTo>
                <a:lnTo>
                  <a:pt x="68325" y="197777"/>
                </a:lnTo>
                <a:lnTo>
                  <a:pt x="56580" y="192559"/>
                </a:lnTo>
                <a:lnTo>
                  <a:pt x="46466" y="185329"/>
                </a:lnTo>
                <a:lnTo>
                  <a:pt x="25653" y="151578"/>
                </a:lnTo>
                <a:lnTo>
                  <a:pt x="18796" y="102108"/>
                </a:lnTo>
                <a:lnTo>
                  <a:pt x="19558" y="84508"/>
                </a:lnTo>
                <a:lnTo>
                  <a:pt x="30988" y="41021"/>
                </a:lnTo>
                <a:lnTo>
                  <a:pt x="68706" y="8382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36001" y="5396890"/>
            <a:ext cx="85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=</a:t>
            </a:r>
            <a:r>
              <a:rPr sz="2400" spc="125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𝑤</a:t>
            </a:r>
            <a:r>
              <a:rPr sz="2400" spc="345">
                <a:latin typeface="Cambria Math"/>
                <a:cs typeface="Cambria Math"/>
              </a:rPr>
              <a:t> </a:t>
            </a:r>
            <a:r>
              <a:rPr sz="2625" spc="-75" baseline="38095">
                <a:latin typeface="Cambria Math"/>
                <a:cs typeface="Cambria Math"/>
              </a:rPr>
              <a:t>1</a:t>
            </a:r>
            <a:endParaRPr sz="2625" baseline="38095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2753" y="5233796"/>
            <a:ext cx="1393825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775"/>
              </a:lnSpc>
              <a:spcBef>
                <a:spcPts val="100"/>
              </a:spcBef>
            </a:pPr>
            <a:r>
              <a:rPr sz="3600" baseline="-30092">
                <a:latin typeface="Cambria Math"/>
                <a:cs typeface="Cambria Math"/>
              </a:rPr>
              <a:t>−</a:t>
            </a:r>
            <a:r>
              <a:rPr sz="3600" spc="-15" baseline="-30092">
                <a:latin typeface="Cambria Math"/>
                <a:cs typeface="Cambria Math"/>
              </a:rPr>
              <a:t> 𝛿</a:t>
            </a:r>
            <a:r>
              <a:rPr sz="1750" spc="-10">
                <a:latin typeface="Cambria Math"/>
                <a:cs typeface="Cambria Math"/>
              </a:rPr>
              <a:t>(2)</a:t>
            </a:r>
            <a:r>
              <a:rPr sz="3600" spc="-15" baseline="-30092">
                <a:latin typeface="Cambria Math"/>
                <a:cs typeface="Cambria Math"/>
              </a:rPr>
              <a:t>𝑎</a:t>
            </a:r>
            <a:r>
              <a:rPr sz="1750" spc="-10">
                <a:latin typeface="Cambria Math"/>
                <a:cs typeface="Cambria Math"/>
              </a:rPr>
              <a:t>(1)</a:t>
            </a:r>
            <a:endParaRPr sz="1750">
              <a:latin typeface="Cambria Math"/>
              <a:cs typeface="Cambria Math"/>
            </a:endParaRPr>
          </a:p>
          <a:p>
            <a:pPr marL="492759">
              <a:lnSpc>
                <a:spcPts val="1995"/>
              </a:lnSpc>
              <a:tabLst>
                <a:tab pos="1013460" algn="l"/>
              </a:tabLst>
            </a:pPr>
            <a:r>
              <a:rPr sz="1750" spc="-50">
                <a:latin typeface="Cambria Math"/>
                <a:cs typeface="Cambria Math"/>
              </a:rPr>
              <a:t>1</a:t>
            </a:r>
            <a:r>
              <a:rPr sz="1750">
                <a:latin typeface="Cambria Math"/>
                <a:cs typeface="Cambria Math"/>
              </a:rPr>
              <a:t>	</a:t>
            </a:r>
            <a:r>
              <a:rPr sz="1750" spc="-5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83153" y="2639208"/>
            <a:ext cx="4050029" cy="2260600"/>
            <a:chOff x="6883153" y="2639208"/>
            <a:chExt cx="4050029" cy="226060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3153" y="2639208"/>
              <a:ext cx="4049539" cy="22604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95994" y="3443477"/>
              <a:ext cx="1374140" cy="1041400"/>
            </a:xfrm>
            <a:custGeom>
              <a:avLst/>
              <a:gdLst/>
              <a:ahLst/>
              <a:cxnLst/>
              <a:rect l="l" t="t" r="r" b="b"/>
              <a:pathLst>
                <a:path w="1374140" h="1041400">
                  <a:moveTo>
                    <a:pt x="0" y="0"/>
                  </a:moveTo>
                  <a:lnTo>
                    <a:pt x="770508" y="0"/>
                  </a:lnTo>
                </a:path>
                <a:path w="1374140" h="1041400">
                  <a:moveTo>
                    <a:pt x="1098803" y="3048"/>
                  </a:moveTo>
                  <a:lnTo>
                    <a:pt x="1374139" y="3048"/>
                  </a:lnTo>
                </a:path>
                <a:path w="1374140" h="1041400">
                  <a:moveTo>
                    <a:pt x="1097279" y="1030224"/>
                  </a:moveTo>
                  <a:lnTo>
                    <a:pt x="1369949" y="1030224"/>
                  </a:lnTo>
                </a:path>
                <a:path w="1374140" h="1041400">
                  <a:moveTo>
                    <a:pt x="9144" y="0"/>
                  </a:moveTo>
                  <a:lnTo>
                    <a:pt x="763777" y="1041273"/>
                  </a:lnTo>
                </a:path>
              </a:pathLst>
            </a:custGeom>
            <a:ln w="38100">
              <a:solidFill>
                <a:srgbClr val="AF23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244967" y="3003042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0">
                <a:solidFill>
                  <a:srgbClr val="C00000"/>
                </a:solidFill>
                <a:latin typeface="Cambria Math"/>
                <a:cs typeface="Cambria Math"/>
              </a:rPr>
              <a:t>𝟏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6979" y="2747009"/>
            <a:ext cx="449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0" baseline="-29320">
                <a:solidFill>
                  <a:srgbClr val="C00000"/>
                </a:solidFill>
                <a:latin typeface="Cambria Math"/>
                <a:cs typeface="Cambria Math"/>
              </a:rPr>
              <a:t>𝜹</a:t>
            </a:r>
            <a:r>
              <a:rPr sz="1300" spc="-20">
                <a:solidFill>
                  <a:srgbClr val="C00000"/>
                </a:solidFill>
                <a:latin typeface="Cambria Math"/>
                <a:cs typeface="Cambria Math"/>
              </a:rPr>
              <a:t>(𝟐)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Why we need Perceptron?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6" name="Picture 4" descr="page5image2868707536">
            <a:extLst>
              <a:ext uri="{FF2B5EF4-FFF2-40B4-BE49-F238E27FC236}">
                <a16:creationId xmlns:a16="http://schemas.microsoft.com/office/drawing/2014/main" id="{51720E1F-C9A9-D213-BDB2-679981BE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71" y="1956591"/>
            <a:ext cx="7271618" cy="46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75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1" y="1539062"/>
            <a:ext cx="467233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err="1"/>
              <a:t>역전파</a:t>
            </a:r>
            <a:br>
              <a:rPr lang="en-US" spc="-60"/>
            </a:br>
            <a:r>
              <a:rPr spc="-60"/>
              <a:t>(Backpropagation)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0" y="1676400"/>
            <a:ext cx="4799620" cy="461110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0" y="1539063"/>
            <a:ext cx="52583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Vanishing</a:t>
            </a:r>
            <a:r>
              <a:rPr spc="-25"/>
              <a:t> </a:t>
            </a:r>
            <a:r>
              <a:t>Gradient</a:t>
            </a:r>
            <a:r>
              <a:rPr spc="-35"/>
              <a:t> </a:t>
            </a:r>
            <a:r>
              <a:rPr spc="-10"/>
              <a:t>Problem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3878017"/>
            <a:ext cx="10363199" cy="22179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5799" y="2286540"/>
            <a:ext cx="10210799" cy="94961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algn="ctr">
              <a:spcBef>
                <a:spcPts val="1305"/>
              </a:spcBef>
            </a:pP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깊이가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깊은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심층신경망에서는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역전파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알고리즘이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입력층으로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전달됨에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sz="20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따라</a:t>
            </a:r>
            <a:r>
              <a:rPr lang="en-US"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</a:p>
          <a:p>
            <a:pPr algn="ctr">
              <a:spcBef>
                <a:spcPts val="1305"/>
              </a:spcBef>
            </a:pPr>
            <a:r>
              <a:rPr sz="2000" err="1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그래디언트가</a:t>
            </a:r>
            <a:r>
              <a:rPr sz="2000">
                <a:solidFill>
                  <a:srgbClr val="FF0000"/>
                </a:solidFill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점점 작아져 결국 가중치 매개변수가 업데이트 되지 않는 경우</a:t>
            </a:r>
            <a:r>
              <a:rPr sz="20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가 발생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0" y="1539062"/>
            <a:ext cx="74681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Vanishing</a:t>
            </a:r>
            <a:r>
              <a:rPr spc="-25"/>
              <a:t> </a:t>
            </a:r>
            <a:r>
              <a:t>Gradient</a:t>
            </a:r>
            <a:r>
              <a:rPr spc="-35"/>
              <a:t> </a:t>
            </a:r>
            <a:r>
              <a:rPr spc="-10"/>
              <a:t>Problem</a:t>
            </a:r>
            <a:r>
              <a:rPr lang="en-US" spc="-10"/>
              <a:t> - sigmoid</a:t>
            </a:r>
            <a:endParaRPr spc="-1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BB5EDD-642C-79D6-5E14-C28872B9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71800"/>
            <a:ext cx="4076700" cy="30289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3A2350-5392-0EF4-8B15-8149D33A4EDB}"/>
              </a:ext>
            </a:extLst>
          </p:cNvPr>
          <p:cNvCxnSpPr>
            <a:cxnSpLocks/>
          </p:cNvCxnSpPr>
          <p:nvPr/>
        </p:nvCxnSpPr>
        <p:spPr>
          <a:xfrm flipV="1">
            <a:off x="2838450" y="3769436"/>
            <a:ext cx="18288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1CCC27-71E7-44A2-2644-E060B4B1BD18}"/>
              </a:ext>
            </a:extLst>
          </p:cNvPr>
          <p:cNvSpPr txBox="1"/>
          <p:nvPr/>
        </p:nvSpPr>
        <p:spPr>
          <a:xfrm>
            <a:off x="4322063" y="3502659"/>
            <a:ext cx="2021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접선의 기울기 매우 </a:t>
            </a:r>
            <a:r>
              <a:rPr lang="ko-KR" altLang="en-US" sz="1200" b="1" err="1">
                <a:latin typeface="NanumSquare_ac" panose="020B0600000101010101" pitchFamily="34" charset="-127"/>
                <a:ea typeface="NanumSquare_ac" panose="020B0600000101010101" pitchFamily="34" charset="-127"/>
              </a:rPr>
              <a:t>작아짐</a:t>
            </a:r>
            <a:r>
              <a:rPr lang="en-US" altLang="ko-KR" sz="12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. </a:t>
            </a:r>
            <a:endParaRPr lang="ko-KR" altLang="en-US" sz="1200" b="1">
              <a:latin typeface="NanumSquare_ac" panose="020B0600000101010101" pitchFamily="34" charset="-127"/>
              <a:ea typeface="NanumSquare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67831-0035-6747-2E2C-820024A16F6B}"/>
              </a:ext>
            </a:extLst>
          </p:cNvPr>
          <p:cNvSpPr txBox="1"/>
          <p:nvPr/>
        </p:nvSpPr>
        <p:spPr>
          <a:xfrm>
            <a:off x="2194718" y="2427519"/>
            <a:ext cx="1516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NanumSquare_ac" panose="020B0600000101010101" pitchFamily="34" charset="-127"/>
                <a:ea typeface="NanumSquare_ac" panose="020B0600000101010101" pitchFamily="34" charset="-127"/>
              </a:rPr>
              <a:t>Sigmoid</a:t>
            </a:r>
            <a:endParaRPr lang="ko-KR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9FD3A-2254-59FD-8D51-B0F9A8D2799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010400" y="2590800"/>
                <a:ext cx="4343400" cy="2157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/>
                  <a:t>기울기가 작아지는 좌우 부분은 미분하면 </a:t>
                </a:r>
                <a:r>
                  <a:rPr lang="en-US" altLang="ko-KR"/>
                  <a:t>0</a:t>
                </a:r>
                <a:r>
                  <a:rPr lang="ko-KR" altLang="en-US"/>
                  <a:t>이 됨 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/>
                  <a:t>역전파를 이용하여 </a:t>
                </a:r>
                <a:r>
                  <a:rPr lang="ko-KR" altLang="en-US" err="1"/>
                  <a:t>편미분할</a:t>
                </a:r>
                <a:r>
                  <a:rPr lang="ko-KR" altLang="en-US"/>
                  <a:t> 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/>
                  <a:t>가 </a:t>
                </a:r>
                <a:r>
                  <a:rPr lang="en-US" altLang="ko-KR"/>
                  <a:t>0</a:t>
                </a:r>
                <a:r>
                  <a:rPr lang="ko-KR" altLang="en-US" err="1"/>
                  <a:t>이되어</a:t>
                </a:r>
                <a:r>
                  <a:rPr lang="ko-KR" altLang="en-US"/>
                  <a:t> 가중치 업데이트가 없어지는 현상이 </a:t>
                </a:r>
                <a:r>
                  <a:rPr lang="en-US" altLang="ko-KR"/>
                  <a:t>saturated </a:t>
                </a:r>
                <a:r>
                  <a:rPr lang="ko-KR" altLang="en-US"/>
                  <a:t>현상</a:t>
                </a:r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ko-KR" altLang="en-US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9FD3A-2254-59FD-8D51-B0F9A8D2799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590800"/>
                <a:ext cx="4343400" cy="2157257"/>
              </a:xfrm>
              <a:prstGeom prst="rect">
                <a:avLst/>
              </a:prstGeom>
              <a:blipFill>
                <a:blip r:embed="rId5"/>
                <a:stretch>
                  <a:fillRect l="-842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372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0" y="1539062"/>
            <a:ext cx="51821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Vanishing</a:t>
            </a:r>
            <a:r>
              <a:rPr spc="-25"/>
              <a:t> </a:t>
            </a:r>
            <a:r>
              <a:t>Gradient</a:t>
            </a:r>
            <a:r>
              <a:rPr spc="-35"/>
              <a:t> </a:t>
            </a:r>
            <a:r>
              <a:rPr spc="-10"/>
              <a:t>Problem</a:t>
            </a:r>
          </a:p>
        </p:txBody>
      </p:sp>
      <p:pic>
        <p:nvPicPr>
          <p:cNvPr id="7" name="Picture 2" descr="혹독한 겨울 추위, 안식처 찾아 '걸어가는 난민들' - 조선일보">
            <a:extLst>
              <a:ext uri="{FF2B5EF4-FFF2-40B4-BE49-F238E27FC236}">
                <a16:creationId xmlns:a16="http://schemas.microsoft.com/office/drawing/2014/main" id="{F369A73C-6921-DF7D-5FEE-0441EDEB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44" y="2286000"/>
            <a:ext cx="59055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E8C070A2-0E90-A3CA-96D0-94DE2F016A71}"/>
              </a:ext>
            </a:extLst>
          </p:cNvPr>
          <p:cNvSpPr txBox="1"/>
          <p:nvPr/>
        </p:nvSpPr>
        <p:spPr>
          <a:xfrm>
            <a:off x="1447800" y="4648200"/>
            <a:ext cx="8565389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>
                <a:latin typeface="NanumSquare_ac" panose="020B0600000101010101" pitchFamily="34" charset="-127"/>
                <a:cs typeface="Adobe Gothic Std B"/>
              </a:rPr>
              <a:t>크고 복잡한 데이터를 다루기 위해서는 </a:t>
            </a:r>
            <a:r>
              <a:rPr lang="ko-KR" altLang="en-US" sz="2400" b="1" err="1">
                <a:latin typeface="NanumSquare_ac" panose="020B0600000101010101" pitchFamily="34" charset="-127"/>
                <a:cs typeface="Adobe Gothic Std B"/>
              </a:rPr>
              <a:t>히든</a:t>
            </a:r>
            <a:r>
              <a:rPr lang="ko-KR" altLang="en-US" sz="2400" b="1">
                <a:latin typeface="NanumSquare_ac" panose="020B0600000101010101" pitchFamily="34" charset="-127"/>
                <a:cs typeface="Adobe Gothic Std B"/>
              </a:rPr>
              <a:t> 레이어를 </a:t>
            </a:r>
            <a:endParaRPr lang="en-US" altLang="ko-KR" sz="2400" b="1">
              <a:latin typeface="NanumSquare_ac" panose="020B0600000101010101" pitchFamily="34" charset="-127"/>
              <a:cs typeface="Adobe Gothic Std B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>
                <a:latin typeface="NanumSquare_ac" panose="020B0600000101010101" pitchFamily="34" charset="-127"/>
                <a:cs typeface="Adobe Gothic Std B"/>
              </a:rPr>
              <a:t>여러 개 연결해야 하는데</a:t>
            </a:r>
            <a:r>
              <a:rPr lang="en-US" altLang="ko-KR" sz="2400" b="1">
                <a:latin typeface="NanumSquare_ac" panose="020B0600000101010101" pitchFamily="34" charset="-127"/>
                <a:cs typeface="Adobe Gothic Std B"/>
              </a:rPr>
              <a:t>, MLP</a:t>
            </a:r>
            <a:r>
              <a:rPr lang="ko-KR" altLang="en-US" sz="2400" b="1">
                <a:latin typeface="NanumSquare_ac" panose="020B0600000101010101" pitchFamily="34" charset="-127"/>
                <a:cs typeface="Adobe Gothic Std B"/>
              </a:rPr>
              <a:t>와 </a:t>
            </a:r>
            <a:r>
              <a:rPr lang="ko-KR" altLang="en-US" sz="2400" b="1" err="1">
                <a:latin typeface="NanumSquare_ac" panose="020B0600000101010101" pitchFamily="34" charset="-127"/>
                <a:cs typeface="Adobe Gothic Std B"/>
              </a:rPr>
              <a:t>역전파</a:t>
            </a:r>
            <a:r>
              <a:rPr lang="ko-KR" altLang="en-US" sz="2400" b="1">
                <a:latin typeface="NanumSquare_ac" panose="020B0600000101010101" pitchFamily="34" charset="-127"/>
                <a:cs typeface="Adobe Gothic Std B"/>
              </a:rPr>
              <a:t> 방법으로는 한계 </a:t>
            </a:r>
            <a:endParaRPr lang="en-US" altLang="ko-KR" sz="2400" b="1">
              <a:latin typeface="NanumSquare_ac" panose="020B0600000101010101" pitchFamily="34" charset="-127"/>
              <a:cs typeface="Adobe Gothic Std B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>
                <a:latin typeface="NanumSquare_ac" panose="020B0600000101010101" pitchFamily="34" charset="-127"/>
                <a:cs typeface="Adobe Gothic Std B"/>
              </a:rPr>
              <a:t>=&gt; </a:t>
            </a:r>
            <a:r>
              <a:rPr lang="en-US" altLang="ko-KR" sz="2400" b="1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2</a:t>
            </a:r>
            <a:r>
              <a:rPr lang="ko-KR" altLang="en-US" sz="2400" b="1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차 인공지능의 겨울 </a:t>
            </a:r>
            <a:r>
              <a:rPr lang="en-US" altLang="ko-KR" sz="2400" b="1">
                <a:solidFill>
                  <a:srgbClr val="FF0000"/>
                </a:solidFill>
                <a:latin typeface="NanumSquare_ac" panose="020B0600000101010101" pitchFamily="34" charset="-127"/>
                <a:cs typeface="Adobe Gothic Std B"/>
              </a:rPr>
              <a:t> </a:t>
            </a:r>
            <a:endParaRPr sz="2400">
              <a:solidFill>
                <a:srgbClr val="FF0000"/>
              </a:solidFill>
              <a:latin typeface="NanumSquare_ac" panose="020B0600000101010101" pitchFamily="34" charset="-127"/>
              <a:cs typeface="Adobe Gothic Std B"/>
            </a:endParaRPr>
          </a:p>
        </p:txBody>
      </p:sp>
    </p:spTree>
    <p:extLst>
      <p:ext uri="{BB962C8B-B14F-4D97-AF65-F5344CB8AC3E}">
        <p14:creationId xmlns:p14="http://schemas.microsoft.com/office/powerpoint/2010/main" val="66868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5227" y="0"/>
            <a:ext cx="9986772" cy="11292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691" y="1539062"/>
            <a:ext cx="46723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활성화함수 - ReLU 함수</a:t>
            </a:r>
          </a:p>
        </p:txBody>
      </p:sp>
      <p:pic>
        <p:nvPicPr>
          <p:cNvPr id="18434" name="Picture 2" descr="발전된 비선형 함수(Nonlinearity) (Ricky ReLU / Parametric ReLU 등)">
            <a:extLst>
              <a:ext uri="{FF2B5EF4-FFF2-40B4-BE49-F238E27FC236}">
                <a16:creationId xmlns:a16="http://schemas.microsoft.com/office/drawing/2014/main" id="{E90624F0-585D-77E2-4040-FB51F696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81200"/>
            <a:ext cx="8337550" cy="45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061"/>
              <a:ext cx="1529715" cy="287655"/>
            </a:xfrm>
            <a:custGeom>
              <a:avLst/>
              <a:gdLst/>
              <a:ahLst/>
              <a:cxnLst/>
              <a:rect l="l" t="t" r="r" b="b"/>
              <a:pathLst>
                <a:path w="1529714" h="287655">
                  <a:moveTo>
                    <a:pt x="161544" y="41275"/>
                  </a:moveTo>
                  <a:lnTo>
                    <a:pt x="137414" y="41275"/>
                  </a:lnTo>
                  <a:lnTo>
                    <a:pt x="137414" y="176403"/>
                  </a:lnTo>
                  <a:lnTo>
                    <a:pt x="133934" y="205168"/>
                  </a:lnTo>
                  <a:lnTo>
                    <a:pt x="123507" y="225729"/>
                  </a:lnTo>
                  <a:lnTo>
                    <a:pt x="106121" y="238074"/>
                  </a:lnTo>
                  <a:lnTo>
                    <a:pt x="81788" y="242189"/>
                  </a:lnTo>
                  <a:lnTo>
                    <a:pt x="56451" y="237934"/>
                  </a:lnTo>
                  <a:lnTo>
                    <a:pt x="38354" y="225145"/>
                  </a:lnTo>
                  <a:lnTo>
                    <a:pt x="27495" y="203835"/>
                  </a:lnTo>
                  <a:lnTo>
                    <a:pt x="23876" y="173990"/>
                  </a:lnTo>
                  <a:lnTo>
                    <a:pt x="23876" y="41275"/>
                  </a:lnTo>
                  <a:lnTo>
                    <a:pt x="0" y="41275"/>
                  </a:lnTo>
                  <a:lnTo>
                    <a:pt x="88" y="176403"/>
                  </a:lnTo>
                  <a:lnTo>
                    <a:pt x="4927" y="214312"/>
                  </a:lnTo>
                  <a:lnTo>
                    <a:pt x="44361" y="258508"/>
                  </a:lnTo>
                  <a:lnTo>
                    <a:pt x="78867" y="264033"/>
                  </a:lnTo>
                  <a:lnTo>
                    <a:pt x="115036" y="258305"/>
                  </a:lnTo>
                  <a:lnTo>
                    <a:pt x="139204" y="242189"/>
                  </a:lnTo>
                  <a:lnTo>
                    <a:pt x="140868" y="241084"/>
                  </a:lnTo>
                  <a:lnTo>
                    <a:pt x="156375" y="212394"/>
                  </a:lnTo>
                  <a:lnTo>
                    <a:pt x="161544" y="172212"/>
                  </a:lnTo>
                  <a:lnTo>
                    <a:pt x="161544" y="41275"/>
                  </a:lnTo>
                  <a:close/>
                </a:path>
                <a:path w="1529714" h="287655">
                  <a:moveTo>
                    <a:pt x="380746" y="164719"/>
                  </a:moveTo>
                  <a:lnTo>
                    <a:pt x="373126" y="126060"/>
                  </a:lnTo>
                  <a:lnTo>
                    <a:pt x="339902" y="101358"/>
                  </a:lnTo>
                  <a:lnTo>
                    <a:pt x="327787" y="100330"/>
                  </a:lnTo>
                  <a:lnTo>
                    <a:pt x="311924" y="102196"/>
                  </a:lnTo>
                  <a:lnTo>
                    <a:pt x="298081" y="107759"/>
                  </a:lnTo>
                  <a:lnTo>
                    <a:pt x="286258" y="117055"/>
                  </a:lnTo>
                  <a:lnTo>
                    <a:pt x="276479" y="130048"/>
                  </a:lnTo>
                  <a:lnTo>
                    <a:pt x="275844" y="130048"/>
                  </a:lnTo>
                  <a:lnTo>
                    <a:pt x="275844" y="103886"/>
                  </a:lnTo>
                  <a:lnTo>
                    <a:pt x="252222" y="103886"/>
                  </a:lnTo>
                  <a:lnTo>
                    <a:pt x="252222" y="260350"/>
                  </a:lnTo>
                  <a:lnTo>
                    <a:pt x="275844" y="260350"/>
                  </a:lnTo>
                  <a:lnTo>
                    <a:pt x="275844" y="171069"/>
                  </a:lnTo>
                  <a:lnTo>
                    <a:pt x="276618" y="160578"/>
                  </a:lnTo>
                  <a:lnTo>
                    <a:pt x="302602" y="123875"/>
                  </a:lnTo>
                  <a:lnTo>
                    <a:pt x="320040" y="120269"/>
                  </a:lnTo>
                  <a:lnTo>
                    <a:pt x="336270" y="123444"/>
                  </a:lnTo>
                  <a:lnTo>
                    <a:pt x="347865" y="132956"/>
                  </a:lnTo>
                  <a:lnTo>
                    <a:pt x="354799" y="148831"/>
                  </a:lnTo>
                  <a:lnTo>
                    <a:pt x="357124" y="171069"/>
                  </a:lnTo>
                  <a:lnTo>
                    <a:pt x="357124" y="260350"/>
                  </a:lnTo>
                  <a:lnTo>
                    <a:pt x="380746" y="260350"/>
                  </a:lnTo>
                  <a:lnTo>
                    <a:pt x="380746" y="164719"/>
                  </a:lnTo>
                  <a:close/>
                </a:path>
                <a:path w="1529714" h="287655">
                  <a:moveTo>
                    <a:pt x="490728" y="103886"/>
                  </a:moveTo>
                  <a:lnTo>
                    <a:pt x="467233" y="103886"/>
                  </a:lnTo>
                  <a:lnTo>
                    <a:pt x="467233" y="260350"/>
                  </a:lnTo>
                  <a:lnTo>
                    <a:pt x="490728" y="260350"/>
                  </a:lnTo>
                  <a:lnTo>
                    <a:pt x="490728" y="103886"/>
                  </a:lnTo>
                  <a:close/>
                </a:path>
                <a:path w="1529714" h="287655">
                  <a:moveTo>
                    <a:pt x="494995" y="52197"/>
                  </a:moveTo>
                  <a:lnTo>
                    <a:pt x="494982" y="43180"/>
                  </a:lnTo>
                  <a:lnTo>
                    <a:pt x="493522" y="39624"/>
                  </a:lnTo>
                  <a:lnTo>
                    <a:pt x="487553" y="33401"/>
                  </a:lnTo>
                  <a:lnTo>
                    <a:pt x="483743" y="31877"/>
                  </a:lnTo>
                  <a:lnTo>
                    <a:pt x="474980" y="31877"/>
                  </a:lnTo>
                  <a:lnTo>
                    <a:pt x="471424" y="33401"/>
                  </a:lnTo>
                  <a:lnTo>
                    <a:pt x="468376" y="36449"/>
                  </a:lnTo>
                  <a:lnTo>
                    <a:pt x="465455" y="39497"/>
                  </a:lnTo>
                  <a:lnTo>
                    <a:pt x="463931" y="43180"/>
                  </a:lnTo>
                  <a:lnTo>
                    <a:pt x="463931" y="52197"/>
                  </a:lnTo>
                  <a:lnTo>
                    <a:pt x="465455" y="56007"/>
                  </a:lnTo>
                  <a:lnTo>
                    <a:pt x="468376" y="58928"/>
                  </a:lnTo>
                  <a:lnTo>
                    <a:pt x="471424" y="61849"/>
                  </a:lnTo>
                  <a:lnTo>
                    <a:pt x="474980" y="63246"/>
                  </a:lnTo>
                  <a:lnTo>
                    <a:pt x="483743" y="63246"/>
                  </a:lnTo>
                  <a:lnTo>
                    <a:pt x="487553" y="61849"/>
                  </a:lnTo>
                  <a:lnTo>
                    <a:pt x="490474" y="58801"/>
                  </a:lnTo>
                  <a:lnTo>
                    <a:pt x="493522" y="55880"/>
                  </a:lnTo>
                  <a:lnTo>
                    <a:pt x="494995" y="52197"/>
                  </a:lnTo>
                  <a:close/>
                </a:path>
                <a:path w="1529714" h="287655">
                  <a:moveTo>
                    <a:pt x="650989" y="103886"/>
                  </a:moveTo>
                  <a:lnTo>
                    <a:pt x="611365" y="103886"/>
                  </a:lnTo>
                  <a:lnTo>
                    <a:pt x="611365" y="57912"/>
                  </a:lnTo>
                  <a:lnTo>
                    <a:pt x="587883" y="65532"/>
                  </a:lnTo>
                  <a:lnTo>
                    <a:pt x="587883" y="103886"/>
                  </a:lnTo>
                  <a:lnTo>
                    <a:pt x="560832" y="103886"/>
                  </a:lnTo>
                  <a:lnTo>
                    <a:pt x="560832" y="124333"/>
                  </a:lnTo>
                  <a:lnTo>
                    <a:pt x="587883" y="124333"/>
                  </a:lnTo>
                  <a:lnTo>
                    <a:pt x="587883" y="218313"/>
                  </a:lnTo>
                  <a:lnTo>
                    <a:pt x="590397" y="238226"/>
                  </a:lnTo>
                  <a:lnTo>
                    <a:pt x="597979" y="252437"/>
                  </a:lnTo>
                  <a:lnTo>
                    <a:pt x="610590" y="260946"/>
                  </a:lnTo>
                  <a:lnTo>
                    <a:pt x="628269" y="263779"/>
                  </a:lnTo>
                  <a:lnTo>
                    <a:pt x="637400" y="263779"/>
                  </a:lnTo>
                  <a:lnTo>
                    <a:pt x="645033" y="262128"/>
                  </a:lnTo>
                  <a:lnTo>
                    <a:pt x="650989" y="258826"/>
                  </a:lnTo>
                  <a:lnTo>
                    <a:pt x="650989" y="243713"/>
                  </a:lnTo>
                  <a:lnTo>
                    <a:pt x="650989" y="238506"/>
                  </a:lnTo>
                  <a:lnTo>
                    <a:pt x="646430" y="241935"/>
                  </a:lnTo>
                  <a:lnTo>
                    <a:pt x="640969" y="243713"/>
                  </a:lnTo>
                  <a:lnTo>
                    <a:pt x="626491" y="243713"/>
                  </a:lnTo>
                  <a:lnTo>
                    <a:pt x="620649" y="241427"/>
                  </a:lnTo>
                  <a:lnTo>
                    <a:pt x="613283" y="232791"/>
                  </a:lnTo>
                  <a:lnTo>
                    <a:pt x="611365" y="225044"/>
                  </a:lnTo>
                  <a:lnTo>
                    <a:pt x="611365" y="124333"/>
                  </a:lnTo>
                  <a:lnTo>
                    <a:pt x="650989" y="124333"/>
                  </a:lnTo>
                  <a:lnTo>
                    <a:pt x="650989" y="103886"/>
                  </a:lnTo>
                  <a:close/>
                </a:path>
                <a:path w="1529714" h="287655">
                  <a:moveTo>
                    <a:pt x="860933" y="0"/>
                  </a:moveTo>
                  <a:lnTo>
                    <a:pt x="838581" y="0"/>
                  </a:lnTo>
                  <a:lnTo>
                    <a:pt x="838581" y="287147"/>
                  </a:lnTo>
                  <a:lnTo>
                    <a:pt x="860933" y="287147"/>
                  </a:lnTo>
                  <a:lnTo>
                    <a:pt x="860933" y="0"/>
                  </a:lnTo>
                  <a:close/>
                </a:path>
                <a:path w="1529714" h="287655">
                  <a:moveTo>
                    <a:pt x="1164844" y="27051"/>
                  </a:moveTo>
                  <a:lnTo>
                    <a:pt x="1020572" y="27051"/>
                  </a:lnTo>
                  <a:lnTo>
                    <a:pt x="1020572" y="46863"/>
                  </a:lnTo>
                  <a:lnTo>
                    <a:pt x="1142492" y="46863"/>
                  </a:lnTo>
                  <a:lnTo>
                    <a:pt x="1142390" y="59842"/>
                  </a:lnTo>
                  <a:lnTo>
                    <a:pt x="1140968" y="113792"/>
                  </a:lnTo>
                  <a:lnTo>
                    <a:pt x="1138466" y="163487"/>
                  </a:lnTo>
                  <a:lnTo>
                    <a:pt x="1137539" y="173101"/>
                  </a:lnTo>
                  <a:lnTo>
                    <a:pt x="1159256" y="174625"/>
                  </a:lnTo>
                  <a:lnTo>
                    <a:pt x="1161681" y="141414"/>
                  </a:lnTo>
                  <a:lnTo>
                    <a:pt x="1163421" y="105752"/>
                  </a:lnTo>
                  <a:lnTo>
                    <a:pt x="1164488" y="67640"/>
                  </a:lnTo>
                  <a:lnTo>
                    <a:pt x="1164844" y="27051"/>
                  </a:lnTo>
                  <a:close/>
                </a:path>
                <a:path w="1529714" h="287655">
                  <a:moveTo>
                    <a:pt x="1188212" y="228600"/>
                  </a:moveTo>
                  <a:lnTo>
                    <a:pt x="1186916" y="212344"/>
                  </a:lnTo>
                  <a:lnTo>
                    <a:pt x="1186688" y="209423"/>
                  </a:lnTo>
                  <a:lnTo>
                    <a:pt x="1088009" y="212344"/>
                  </a:lnTo>
                  <a:lnTo>
                    <a:pt x="1088009" y="113411"/>
                  </a:lnTo>
                  <a:lnTo>
                    <a:pt x="1065657" y="113411"/>
                  </a:lnTo>
                  <a:lnTo>
                    <a:pt x="1065657" y="212725"/>
                  </a:lnTo>
                  <a:lnTo>
                    <a:pt x="993775" y="213487"/>
                  </a:lnTo>
                  <a:lnTo>
                    <a:pt x="995934" y="232918"/>
                  </a:lnTo>
                  <a:lnTo>
                    <a:pt x="1050886" y="232664"/>
                  </a:lnTo>
                  <a:lnTo>
                    <a:pt x="1101255" y="231863"/>
                  </a:lnTo>
                  <a:lnTo>
                    <a:pt x="1147038" y="230517"/>
                  </a:lnTo>
                  <a:lnTo>
                    <a:pt x="1188212" y="228600"/>
                  </a:lnTo>
                  <a:close/>
                </a:path>
                <a:path w="1529714" h="287655">
                  <a:moveTo>
                    <a:pt x="1277239" y="113665"/>
                  </a:moveTo>
                  <a:lnTo>
                    <a:pt x="1229995" y="113665"/>
                  </a:lnTo>
                  <a:lnTo>
                    <a:pt x="1229995" y="0"/>
                  </a:lnTo>
                  <a:lnTo>
                    <a:pt x="1207643" y="0"/>
                  </a:lnTo>
                  <a:lnTo>
                    <a:pt x="1207643" y="287147"/>
                  </a:lnTo>
                  <a:lnTo>
                    <a:pt x="1230249" y="287147"/>
                  </a:lnTo>
                  <a:lnTo>
                    <a:pt x="1230249" y="133477"/>
                  </a:lnTo>
                  <a:lnTo>
                    <a:pt x="1277239" y="133477"/>
                  </a:lnTo>
                  <a:lnTo>
                    <a:pt x="1277239" y="113665"/>
                  </a:lnTo>
                  <a:close/>
                </a:path>
                <a:path w="1529714" h="287655">
                  <a:moveTo>
                    <a:pt x="1432687" y="205359"/>
                  </a:moveTo>
                  <a:lnTo>
                    <a:pt x="1399959" y="166268"/>
                  </a:lnTo>
                  <a:lnTo>
                    <a:pt x="1383106" y="131673"/>
                  </a:lnTo>
                  <a:lnTo>
                    <a:pt x="1382610" y="130048"/>
                  </a:lnTo>
                  <a:lnTo>
                    <a:pt x="1377632" y="113830"/>
                  </a:lnTo>
                  <a:lnTo>
                    <a:pt x="1374343" y="95948"/>
                  </a:lnTo>
                  <a:lnTo>
                    <a:pt x="1373251" y="77978"/>
                  </a:lnTo>
                  <a:lnTo>
                    <a:pt x="1373251" y="44831"/>
                  </a:lnTo>
                  <a:lnTo>
                    <a:pt x="1427480" y="44831"/>
                  </a:lnTo>
                  <a:lnTo>
                    <a:pt x="1427480" y="25019"/>
                  </a:lnTo>
                  <a:lnTo>
                    <a:pt x="1297686" y="25019"/>
                  </a:lnTo>
                  <a:lnTo>
                    <a:pt x="1297686" y="44831"/>
                  </a:lnTo>
                  <a:lnTo>
                    <a:pt x="1351280" y="44831"/>
                  </a:lnTo>
                  <a:lnTo>
                    <a:pt x="1351254" y="77978"/>
                  </a:lnTo>
                  <a:lnTo>
                    <a:pt x="1340345" y="134073"/>
                  </a:lnTo>
                  <a:lnTo>
                    <a:pt x="1321689" y="171272"/>
                  </a:lnTo>
                  <a:lnTo>
                    <a:pt x="1287018" y="209677"/>
                  </a:lnTo>
                  <a:lnTo>
                    <a:pt x="1304417" y="223774"/>
                  </a:lnTo>
                  <a:lnTo>
                    <a:pt x="1331823" y="191300"/>
                  </a:lnTo>
                  <a:lnTo>
                    <a:pt x="1354150" y="152704"/>
                  </a:lnTo>
                  <a:lnTo>
                    <a:pt x="1361948" y="130048"/>
                  </a:lnTo>
                  <a:lnTo>
                    <a:pt x="1371092" y="155105"/>
                  </a:lnTo>
                  <a:lnTo>
                    <a:pt x="1383118" y="178422"/>
                  </a:lnTo>
                  <a:lnTo>
                    <a:pt x="1398054" y="200012"/>
                  </a:lnTo>
                  <a:lnTo>
                    <a:pt x="1415923" y="219837"/>
                  </a:lnTo>
                  <a:lnTo>
                    <a:pt x="1432687" y="205359"/>
                  </a:lnTo>
                  <a:close/>
                </a:path>
                <a:path w="1529714" h="287655">
                  <a:moveTo>
                    <a:pt x="1477137" y="5842"/>
                  </a:moveTo>
                  <a:lnTo>
                    <a:pt x="1455293" y="5842"/>
                  </a:lnTo>
                  <a:lnTo>
                    <a:pt x="1455293" y="98806"/>
                  </a:lnTo>
                  <a:lnTo>
                    <a:pt x="1405255" y="98806"/>
                  </a:lnTo>
                  <a:lnTo>
                    <a:pt x="1405255" y="118618"/>
                  </a:lnTo>
                  <a:lnTo>
                    <a:pt x="1455293" y="118618"/>
                  </a:lnTo>
                  <a:lnTo>
                    <a:pt x="1455293" y="278384"/>
                  </a:lnTo>
                  <a:lnTo>
                    <a:pt x="1477137" y="278384"/>
                  </a:lnTo>
                  <a:lnTo>
                    <a:pt x="1477137" y="5842"/>
                  </a:lnTo>
                  <a:close/>
                </a:path>
                <a:path w="1529714" h="287655">
                  <a:moveTo>
                    <a:pt x="1529588" y="0"/>
                  </a:moveTo>
                  <a:lnTo>
                    <a:pt x="1507363" y="0"/>
                  </a:lnTo>
                  <a:lnTo>
                    <a:pt x="1507363" y="287147"/>
                  </a:lnTo>
                  <a:lnTo>
                    <a:pt x="1529588" y="287147"/>
                  </a:lnTo>
                  <a:lnTo>
                    <a:pt x="1529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3115" y="2514600"/>
            <a:ext cx="10708577" cy="107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660" marR="5080" indent="-1204595" algn="l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latin typeface="NanumSquare_ac" panose="020B0600000101010101" pitchFamily="34" charset="-127"/>
                <a:cs typeface="Adobe Gothic Std B"/>
              </a:rPr>
              <a:t>“week3_NeuralNetworkBasic_assignment</a:t>
            </a:r>
            <a:r>
              <a:rPr lang="en-US" sz="2400" b="1" dirty="0">
                <a:latin typeface="NanumSquare_ac" panose="020B0600000101010101" pitchFamily="34" charset="-127"/>
                <a:cs typeface="Adobe Gothic Std B"/>
              </a:rPr>
              <a:t>1</a:t>
            </a:r>
            <a:r>
              <a:rPr sz="2400" b="1" dirty="0">
                <a:latin typeface="NanumSquare_ac" panose="020B0600000101010101" pitchFamily="34" charset="-127"/>
                <a:cs typeface="Adobe Gothic Std B"/>
              </a:rPr>
              <a:t>.pdf” </a:t>
            </a:r>
            <a:r>
              <a:rPr sz="2400" b="1" dirty="0" err="1">
                <a:latin typeface="NanumSquare_ac" panose="020B0600000101010101" pitchFamily="34" charset="-127"/>
                <a:cs typeface="Adobe Gothic Std B"/>
              </a:rPr>
              <a:t>파일의</a:t>
            </a:r>
            <a:r>
              <a:rPr sz="2400" b="1" dirty="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sz="2400" b="1" dirty="0" err="1">
                <a:latin typeface="NanumSquare_ac" panose="020B0600000101010101" pitchFamily="34" charset="-127"/>
                <a:cs typeface="Adobe Gothic Std B"/>
              </a:rPr>
              <a:t>문제들을</a:t>
            </a:r>
            <a:endParaRPr lang="en-US" sz="2400" b="1" dirty="0">
              <a:latin typeface="NanumSquare_ac" panose="020B0600000101010101" pitchFamily="34" charset="-127"/>
              <a:cs typeface="Adobe Gothic Std B"/>
            </a:endParaRPr>
          </a:p>
          <a:p>
            <a:pPr marL="1216660" marR="5080" indent="-1204595" algn="l">
              <a:lnSpc>
                <a:spcPct val="150000"/>
              </a:lnSpc>
              <a:spcBef>
                <a:spcPts val="100"/>
              </a:spcBef>
            </a:pPr>
            <a:r>
              <a:rPr lang="ko-KR" altLang="en-US" sz="2400" b="1" dirty="0">
                <a:latin typeface="NanumSquare_ac" panose="020B0600000101010101" pitchFamily="34" charset="-127"/>
                <a:cs typeface="Adobe Gothic Std B"/>
              </a:rPr>
              <a:t>상세한 풀이과정과 함께 풀어주세요</a:t>
            </a:r>
            <a:r>
              <a:rPr lang="en-US" altLang="ko-KR" sz="2400" b="1" dirty="0">
                <a:latin typeface="NanumSquare_ac" panose="020B0600000101010101" pitchFamily="34" charset="-127"/>
                <a:cs typeface="Adobe Gothic Std B"/>
              </a:rPr>
              <a:t>.</a:t>
            </a:r>
            <a:endParaRPr sz="2400" dirty="0">
              <a:latin typeface="NanumSquare_ac" panose="020B0600000101010101" pitchFamily="34" charset="-127"/>
              <a:cs typeface="Adobe Gothic Std B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D2874F-1DD6-55BE-7974-4765FD57CDCF}"/>
              </a:ext>
            </a:extLst>
          </p:cNvPr>
          <p:cNvSpPr txBox="1"/>
          <p:nvPr/>
        </p:nvSpPr>
        <p:spPr>
          <a:xfrm>
            <a:off x="1313115" y="4063874"/>
            <a:ext cx="10139871" cy="107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6660" marR="5080" indent="-1204595" algn="l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latin typeface="NanumSquare_ac" panose="020B0600000101010101" pitchFamily="34" charset="-127"/>
                <a:cs typeface="Adobe Gothic Std B"/>
              </a:rPr>
              <a:t>“week3_NeuralNetworkBasic_</a:t>
            </a:r>
            <a:r>
              <a:rPr lang="en-US" altLang="ko-KR" sz="2400" b="1" dirty="0">
                <a:latin typeface="NanumSquare_ac" panose="020B0600000101010101" pitchFamily="34" charset="-127"/>
                <a:cs typeface="Adobe Gothic Std B"/>
              </a:rPr>
              <a:t> </a:t>
            </a:r>
            <a:r>
              <a:rPr lang="en-US" altLang="ko-KR" sz="2400" b="1" dirty="0" err="1">
                <a:latin typeface="NanumSquare_ac" panose="020B0600000101010101" pitchFamily="34" charset="-127"/>
                <a:cs typeface="Adobe Gothic Std B"/>
              </a:rPr>
              <a:t>assignment</a:t>
            </a:r>
            <a:r>
              <a:rPr sz="2400" b="1" dirty="0" err="1">
                <a:latin typeface="NanumSquare_ac" panose="020B0600000101010101" pitchFamily="34" charset="-127"/>
                <a:cs typeface="Adobe Gothic Std B"/>
              </a:rPr>
              <a:t>.</a:t>
            </a:r>
            <a:r>
              <a:rPr lang="en-US" sz="2400" b="1" dirty="0" err="1">
                <a:latin typeface="NanumSquare_ac" panose="020B0600000101010101" pitchFamily="34" charset="-127"/>
                <a:cs typeface="Adobe Gothic Std B"/>
              </a:rPr>
              <a:t>ipynb</a:t>
            </a:r>
            <a:r>
              <a:rPr sz="2400" b="1" dirty="0">
                <a:latin typeface="NanumSquare_ac" panose="020B0600000101010101" pitchFamily="34" charset="-127"/>
                <a:cs typeface="Adobe Gothic Std B"/>
              </a:rPr>
              <a:t>” </a:t>
            </a:r>
            <a:r>
              <a:rPr lang="ko-KR" altLang="en-US" sz="2400" b="1" dirty="0">
                <a:latin typeface="NanumSquare_ac" panose="020B0600000101010101" pitchFamily="34" charset="-127"/>
                <a:cs typeface="Adobe Gothic Std B"/>
              </a:rPr>
              <a:t>노트북 파일에서 </a:t>
            </a:r>
            <a:endParaRPr lang="en-US" altLang="ko-KR" sz="2400" b="1" dirty="0">
              <a:latin typeface="NanumSquare_ac" panose="020B0600000101010101" pitchFamily="34" charset="-127"/>
              <a:cs typeface="Adobe Gothic Std B"/>
            </a:endParaRPr>
          </a:p>
          <a:p>
            <a:pPr marL="1216660" marR="5080" indent="-1204595" algn="l">
              <a:lnSpc>
                <a:spcPct val="150000"/>
              </a:lnSpc>
              <a:spcBef>
                <a:spcPts val="100"/>
              </a:spcBef>
            </a:pPr>
            <a:r>
              <a:rPr lang="ko-KR" altLang="en-US" sz="2400" b="1" dirty="0">
                <a:latin typeface="NanumSquare_ac" panose="020B0600000101010101" pitchFamily="34" charset="-127"/>
                <a:cs typeface="Adobe Gothic Std B"/>
              </a:rPr>
              <a:t>코드 실습을 진행해 주세요</a:t>
            </a:r>
            <a:r>
              <a:rPr lang="en-US" altLang="ko-KR" sz="2400" b="1" dirty="0">
                <a:latin typeface="NanumSquare_ac" panose="020B0600000101010101" pitchFamily="34" charset="-127"/>
                <a:cs typeface="Adobe Gothic Std B"/>
              </a:rPr>
              <a:t>. </a:t>
            </a:r>
            <a:r>
              <a:rPr lang="ko-KR" altLang="en-US" sz="2400" b="1" dirty="0">
                <a:latin typeface="NanumSquare_ac" panose="020B0600000101010101" pitchFamily="34" charset="-127"/>
                <a:cs typeface="Adobe Gothic Std B"/>
              </a:rPr>
              <a:t>  </a:t>
            </a:r>
            <a:endParaRPr sz="2400" dirty="0">
              <a:latin typeface="NanumSquare_ac" panose="020B0600000101010101" pitchFamily="34" charset="-127"/>
              <a:cs typeface="Adobe Gothic Std B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5094" y="775588"/>
              <a:ext cx="1613535" cy="238760"/>
            </a:xfrm>
            <a:custGeom>
              <a:avLst/>
              <a:gdLst/>
              <a:ahLst/>
              <a:cxnLst/>
              <a:rect l="l" t="t" r="r" b="b"/>
              <a:pathLst>
                <a:path w="1613535" h="238759">
                  <a:moveTo>
                    <a:pt x="1549400" y="74802"/>
                  </a:moveTo>
                  <a:lnTo>
                    <a:pt x="1509377" y="87876"/>
                  </a:lnTo>
                  <a:lnTo>
                    <a:pt x="1483153" y="124460"/>
                  </a:lnTo>
                  <a:lnTo>
                    <a:pt x="1478026" y="156972"/>
                  </a:lnTo>
                  <a:lnTo>
                    <a:pt x="1479192" y="175071"/>
                  </a:lnTo>
                  <a:lnTo>
                    <a:pt x="1496695" y="216915"/>
                  </a:lnTo>
                  <a:lnTo>
                    <a:pt x="1532735" y="237150"/>
                  </a:lnTo>
                  <a:lnTo>
                    <a:pt x="1548383" y="238506"/>
                  </a:lnTo>
                  <a:lnTo>
                    <a:pt x="1564270" y="237551"/>
                  </a:lnTo>
                  <a:lnTo>
                    <a:pt x="1578609" y="234680"/>
                  </a:lnTo>
                  <a:lnTo>
                    <a:pt x="1591425" y="229879"/>
                  </a:lnTo>
                  <a:lnTo>
                    <a:pt x="1602740" y="223138"/>
                  </a:lnTo>
                  <a:lnTo>
                    <a:pt x="1602740" y="218312"/>
                  </a:lnTo>
                  <a:lnTo>
                    <a:pt x="1553845" y="218312"/>
                  </a:lnTo>
                  <a:lnTo>
                    <a:pt x="1542819" y="217410"/>
                  </a:lnTo>
                  <a:lnTo>
                    <a:pt x="1510839" y="195937"/>
                  </a:lnTo>
                  <a:lnTo>
                    <a:pt x="1502409" y="162433"/>
                  </a:lnTo>
                  <a:lnTo>
                    <a:pt x="1613281" y="162433"/>
                  </a:lnTo>
                  <a:lnTo>
                    <a:pt x="1613281" y="149606"/>
                  </a:lnTo>
                  <a:lnTo>
                    <a:pt x="1612775" y="141605"/>
                  </a:lnTo>
                  <a:lnTo>
                    <a:pt x="1502664" y="141605"/>
                  </a:lnTo>
                  <a:lnTo>
                    <a:pt x="1504860" y="131558"/>
                  </a:lnTo>
                  <a:lnTo>
                    <a:pt x="1532667" y="98218"/>
                  </a:lnTo>
                  <a:lnTo>
                    <a:pt x="1549145" y="94996"/>
                  </a:lnTo>
                  <a:lnTo>
                    <a:pt x="1596772" y="94996"/>
                  </a:lnTo>
                  <a:lnTo>
                    <a:pt x="1596517" y="94614"/>
                  </a:lnTo>
                  <a:lnTo>
                    <a:pt x="1587279" y="85947"/>
                  </a:lnTo>
                  <a:lnTo>
                    <a:pt x="1576339" y="79756"/>
                  </a:lnTo>
                  <a:lnTo>
                    <a:pt x="1563709" y="76041"/>
                  </a:lnTo>
                  <a:lnTo>
                    <a:pt x="1549400" y="74802"/>
                  </a:lnTo>
                  <a:close/>
                </a:path>
                <a:path w="1613535" h="238759">
                  <a:moveTo>
                    <a:pt x="1602740" y="200533"/>
                  </a:moveTo>
                  <a:lnTo>
                    <a:pt x="1591403" y="208293"/>
                  </a:lnTo>
                  <a:lnTo>
                    <a:pt x="1579483" y="213852"/>
                  </a:lnTo>
                  <a:lnTo>
                    <a:pt x="1566967" y="217195"/>
                  </a:lnTo>
                  <a:lnTo>
                    <a:pt x="1553845" y="218312"/>
                  </a:lnTo>
                  <a:lnTo>
                    <a:pt x="1602740" y="218312"/>
                  </a:lnTo>
                  <a:lnTo>
                    <a:pt x="1602740" y="200533"/>
                  </a:lnTo>
                  <a:close/>
                </a:path>
                <a:path w="1613535" h="238759">
                  <a:moveTo>
                    <a:pt x="1596772" y="94996"/>
                  </a:moveTo>
                  <a:lnTo>
                    <a:pt x="1549145" y="94996"/>
                  </a:lnTo>
                  <a:lnTo>
                    <a:pt x="1557978" y="95779"/>
                  </a:lnTo>
                  <a:lnTo>
                    <a:pt x="1565798" y="98123"/>
                  </a:lnTo>
                  <a:lnTo>
                    <a:pt x="1588232" y="131266"/>
                  </a:lnTo>
                  <a:lnTo>
                    <a:pt x="1588896" y="141605"/>
                  </a:lnTo>
                  <a:lnTo>
                    <a:pt x="1612775" y="141605"/>
                  </a:lnTo>
                  <a:lnTo>
                    <a:pt x="1612233" y="133030"/>
                  </a:lnTo>
                  <a:lnTo>
                    <a:pt x="1609090" y="118348"/>
                  </a:lnTo>
                  <a:lnTo>
                    <a:pt x="1603851" y="105546"/>
                  </a:lnTo>
                  <a:lnTo>
                    <a:pt x="1596772" y="94996"/>
                  </a:lnTo>
                  <a:close/>
                </a:path>
                <a:path w="1613535" h="238759">
                  <a:moveTo>
                    <a:pt x="950468" y="74802"/>
                  </a:moveTo>
                  <a:lnTo>
                    <a:pt x="910445" y="87876"/>
                  </a:lnTo>
                  <a:lnTo>
                    <a:pt x="884221" y="124460"/>
                  </a:lnTo>
                  <a:lnTo>
                    <a:pt x="879094" y="156972"/>
                  </a:lnTo>
                  <a:lnTo>
                    <a:pt x="880260" y="175071"/>
                  </a:lnTo>
                  <a:lnTo>
                    <a:pt x="897763" y="216915"/>
                  </a:lnTo>
                  <a:lnTo>
                    <a:pt x="933803" y="237150"/>
                  </a:lnTo>
                  <a:lnTo>
                    <a:pt x="949452" y="238506"/>
                  </a:lnTo>
                  <a:lnTo>
                    <a:pt x="965338" y="237551"/>
                  </a:lnTo>
                  <a:lnTo>
                    <a:pt x="979678" y="234680"/>
                  </a:lnTo>
                  <a:lnTo>
                    <a:pt x="992493" y="229879"/>
                  </a:lnTo>
                  <a:lnTo>
                    <a:pt x="1003807" y="223138"/>
                  </a:lnTo>
                  <a:lnTo>
                    <a:pt x="1003807" y="218312"/>
                  </a:lnTo>
                  <a:lnTo>
                    <a:pt x="954913" y="218312"/>
                  </a:lnTo>
                  <a:lnTo>
                    <a:pt x="943887" y="217410"/>
                  </a:lnTo>
                  <a:lnTo>
                    <a:pt x="911907" y="195937"/>
                  </a:lnTo>
                  <a:lnTo>
                    <a:pt x="903478" y="162433"/>
                  </a:lnTo>
                  <a:lnTo>
                    <a:pt x="1014349" y="162433"/>
                  </a:lnTo>
                  <a:lnTo>
                    <a:pt x="1014349" y="149606"/>
                  </a:lnTo>
                  <a:lnTo>
                    <a:pt x="1013843" y="141605"/>
                  </a:lnTo>
                  <a:lnTo>
                    <a:pt x="903732" y="141605"/>
                  </a:lnTo>
                  <a:lnTo>
                    <a:pt x="905928" y="131558"/>
                  </a:lnTo>
                  <a:lnTo>
                    <a:pt x="933735" y="98218"/>
                  </a:lnTo>
                  <a:lnTo>
                    <a:pt x="950214" y="94996"/>
                  </a:lnTo>
                  <a:lnTo>
                    <a:pt x="997840" y="94996"/>
                  </a:lnTo>
                  <a:lnTo>
                    <a:pt x="997584" y="94614"/>
                  </a:lnTo>
                  <a:lnTo>
                    <a:pt x="988347" y="85947"/>
                  </a:lnTo>
                  <a:lnTo>
                    <a:pt x="977407" y="79756"/>
                  </a:lnTo>
                  <a:lnTo>
                    <a:pt x="964777" y="76041"/>
                  </a:lnTo>
                  <a:lnTo>
                    <a:pt x="950468" y="74802"/>
                  </a:lnTo>
                  <a:close/>
                </a:path>
                <a:path w="1613535" h="238759">
                  <a:moveTo>
                    <a:pt x="1003807" y="200533"/>
                  </a:moveTo>
                  <a:lnTo>
                    <a:pt x="992471" y="208293"/>
                  </a:lnTo>
                  <a:lnTo>
                    <a:pt x="980551" y="213852"/>
                  </a:lnTo>
                  <a:lnTo>
                    <a:pt x="968035" y="217195"/>
                  </a:lnTo>
                  <a:lnTo>
                    <a:pt x="954913" y="218312"/>
                  </a:lnTo>
                  <a:lnTo>
                    <a:pt x="1003807" y="218312"/>
                  </a:lnTo>
                  <a:lnTo>
                    <a:pt x="1003807" y="200533"/>
                  </a:lnTo>
                  <a:close/>
                </a:path>
                <a:path w="1613535" h="238759">
                  <a:moveTo>
                    <a:pt x="997840" y="94996"/>
                  </a:moveTo>
                  <a:lnTo>
                    <a:pt x="950214" y="94996"/>
                  </a:lnTo>
                  <a:lnTo>
                    <a:pt x="959046" y="95779"/>
                  </a:lnTo>
                  <a:lnTo>
                    <a:pt x="966866" y="98123"/>
                  </a:lnTo>
                  <a:lnTo>
                    <a:pt x="989300" y="131266"/>
                  </a:lnTo>
                  <a:lnTo>
                    <a:pt x="989965" y="141605"/>
                  </a:lnTo>
                  <a:lnTo>
                    <a:pt x="1013843" y="141605"/>
                  </a:lnTo>
                  <a:lnTo>
                    <a:pt x="1013301" y="133030"/>
                  </a:lnTo>
                  <a:lnTo>
                    <a:pt x="1010157" y="118348"/>
                  </a:lnTo>
                  <a:lnTo>
                    <a:pt x="1004919" y="105546"/>
                  </a:lnTo>
                  <a:lnTo>
                    <a:pt x="997840" y="94996"/>
                  </a:lnTo>
                  <a:close/>
                </a:path>
                <a:path w="1613535" h="238759">
                  <a:moveTo>
                    <a:pt x="607568" y="74802"/>
                  </a:moveTo>
                  <a:lnTo>
                    <a:pt x="567545" y="87876"/>
                  </a:lnTo>
                  <a:lnTo>
                    <a:pt x="541321" y="124460"/>
                  </a:lnTo>
                  <a:lnTo>
                    <a:pt x="536194" y="156972"/>
                  </a:lnTo>
                  <a:lnTo>
                    <a:pt x="537360" y="175071"/>
                  </a:lnTo>
                  <a:lnTo>
                    <a:pt x="554863" y="216915"/>
                  </a:lnTo>
                  <a:lnTo>
                    <a:pt x="590903" y="237150"/>
                  </a:lnTo>
                  <a:lnTo>
                    <a:pt x="606552" y="238506"/>
                  </a:lnTo>
                  <a:lnTo>
                    <a:pt x="622438" y="237551"/>
                  </a:lnTo>
                  <a:lnTo>
                    <a:pt x="636778" y="234680"/>
                  </a:lnTo>
                  <a:lnTo>
                    <a:pt x="649593" y="229879"/>
                  </a:lnTo>
                  <a:lnTo>
                    <a:pt x="660907" y="223138"/>
                  </a:lnTo>
                  <a:lnTo>
                    <a:pt x="660907" y="218312"/>
                  </a:lnTo>
                  <a:lnTo>
                    <a:pt x="612013" y="218312"/>
                  </a:lnTo>
                  <a:lnTo>
                    <a:pt x="600987" y="217410"/>
                  </a:lnTo>
                  <a:lnTo>
                    <a:pt x="569007" y="195937"/>
                  </a:lnTo>
                  <a:lnTo>
                    <a:pt x="560578" y="162433"/>
                  </a:lnTo>
                  <a:lnTo>
                    <a:pt x="671449" y="162433"/>
                  </a:lnTo>
                  <a:lnTo>
                    <a:pt x="671449" y="149606"/>
                  </a:lnTo>
                  <a:lnTo>
                    <a:pt x="670943" y="141605"/>
                  </a:lnTo>
                  <a:lnTo>
                    <a:pt x="560832" y="141605"/>
                  </a:lnTo>
                  <a:lnTo>
                    <a:pt x="563028" y="131558"/>
                  </a:lnTo>
                  <a:lnTo>
                    <a:pt x="590835" y="98218"/>
                  </a:lnTo>
                  <a:lnTo>
                    <a:pt x="607314" y="94996"/>
                  </a:lnTo>
                  <a:lnTo>
                    <a:pt x="654940" y="94996"/>
                  </a:lnTo>
                  <a:lnTo>
                    <a:pt x="654684" y="94614"/>
                  </a:lnTo>
                  <a:lnTo>
                    <a:pt x="645447" y="85947"/>
                  </a:lnTo>
                  <a:lnTo>
                    <a:pt x="634507" y="79756"/>
                  </a:lnTo>
                  <a:lnTo>
                    <a:pt x="621877" y="76041"/>
                  </a:lnTo>
                  <a:lnTo>
                    <a:pt x="607568" y="74802"/>
                  </a:lnTo>
                  <a:close/>
                </a:path>
                <a:path w="1613535" h="238759">
                  <a:moveTo>
                    <a:pt x="660907" y="200533"/>
                  </a:moveTo>
                  <a:lnTo>
                    <a:pt x="649571" y="208293"/>
                  </a:lnTo>
                  <a:lnTo>
                    <a:pt x="637651" y="213852"/>
                  </a:lnTo>
                  <a:lnTo>
                    <a:pt x="625135" y="217195"/>
                  </a:lnTo>
                  <a:lnTo>
                    <a:pt x="612013" y="218312"/>
                  </a:lnTo>
                  <a:lnTo>
                    <a:pt x="660907" y="218312"/>
                  </a:lnTo>
                  <a:lnTo>
                    <a:pt x="660907" y="200533"/>
                  </a:lnTo>
                  <a:close/>
                </a:path>
                <a:path w="1613535" h="238759">
                  <a:moveTo>
                    <a:pt x="654940" y="94996"/>
                  </a:moveTo>
                  <a:lnTo>
                    <a:pt x="607314" y="94996"/>
                  </a:lnTo>
                  <a:lnTo>
                    <a:pt x="616146" y="95779"/>
                  </a:lnTo>
                  <a:lnTo>
                    <a:pt x="623966" y="98123"/>
                  </a:lnTo>
                  <a:lnTo>
                    <a:pt x="646400" y="131266"/>
                  </a:lnTo>
                  <a:lnTo>
                    <a:pt x="647065" y="141605"/>
                  </a:lnTo>
                  <a:lnTo>
                    <a:pt x="670943" y="141605"/>
                  </a:lnTo>
                  <a:lnTo>
                    <a:pt x="670401" y="133030"/>
                  </a:lnTo>
                  <a:lnTo>
                    <a:pt x="667257" y="118348"/>
                  </a:lnTo>
                  <a:lnTo>
                    <a:pt x="662019" y="105546"/>
                  </a:lnTo>
                  <a:lnTo>
                    <a:pt x="654940" y="94996"/>
                  </a:lnTo>
                  <a:close/>
                </a:path>
                <a:path w="1613535" h="238759">
                  <a:moveTo>
                    <a:pt x="272288" y="74802"/>
                  </a:moveTo>
                  <a:lnTo>
                    <a:pt x="232265" y="87876"/>
                  </a:lnTo>
                  <a:lnTo>
                    <a:pt x="206041" y="124460"/>
                  </a:lnTo>
                  <a:lnTo>
                    <a:pt x="200913" y="156972"/>
                  </a:lnTo>
                  <a:lnTo>
                    <a:pt x="202080" y="175071"/>
                  </a:lnTo>
                  <a:lnTo>
                    <a:pt x="219582" y="216915"/>
                  </a:lnTo>
                  <a:lnTo>
                    <a:pt x="255623" y="237150"/>
                  </a:lnTo>
                  <a:lnTo>
                    <a:pt x="271272" y="238506"/>
                  </a:lnTo>
                  <a:lnTo>
                    <a:pt x="287158" y="237551"/>
                  </a:lnTo>
                  <a:lnTo>
                    <a:pt x="301498" y="234680"/>
                  </a:lnTo>
                  <a:lnTo>
                    <a:pt x="314313" y="229879"/>
                  </a:lnTo>
                  <a:lnTo>
                    <a:pt x="325628" y="223138"/>
                  </a:lnTo>
                  <a:lnTo>
                    <a:pt x="325628" y="218312"/>
                  </a:lnTo>
                  <a:lnTo>
                    <a:pt x="276732" y="218312"/>
                  </a:lnTo>
                  <a:lnTo>
                    <a:pt x="265707" y="217410"/>
                  </a:lnTo>
                  <a:lnTo>
                    <a:pt x="233727" y="195937"/>
                  </a:lnTo>
                  <a:lnTo>
                    <a:pt x="225298" y="162433"/>
                  </a:lnTo>
                  <a:lnTo>
                    <a:pt x="336169" y="162433"/>
                  </a:lnTo>
                  <a:lnTo>
                    <a:pt x="336169" y="149606"/>
                  </a:lnTo>
                  <a:lnTo>
                    <a:pt x="335663" y="141605"/>
                  </a:lnTo>
                  <a:lnTo>
                    <a:pt x="225552" y="141605"/>
                  </a:lnTo>
                  <a:lnTo>
                    <a:pt x="227748" y="131558"/>
                  </a:lnTo>
                  <a:lnTo>
                    <a:pt x="255555" y="98218"/>
                  </a:lnTo>
                  <a:lnTo>
                    <a:pt x="272034" y="94996"/>
                  </a:lnTo>
                  <a:lnTo>
                    <a:pt x="319660" y="94996"/>
                  </a:lnTo>
                  <a:lnTo>
                    <a:pt x="319405" y="94614"/>
                  </a:lnTo>
                  <a:lnTo>
                    <a:pt x="310167" y="85947"/>
                  </a:lnTo>
                  <a:lnTo>
                    <a:pt x="299227" y="79756"/>
                  </a:lnTo>
                  <a:lnTo>
                    <a:pt x="286597" y="76041"/>
                  </a:lnTo>
                  <a:lnTo>
                    <a:pt x="272288" y="74802"/>
                  </a:lnTo>
                  <a:close/>
                </a:path>
                <a:path w="1613535" h="238759">
                  <a:moveTo>
                    <a:pt x="325628" y="200533"/>
                  </a:moveTo>
                  <a:lnTo>
                    <a:pt x="314291" y="208293"/>
                  </a:lnTo>
                  <a:lnTo>
                    <a:pt x="302371" y="213852"/>
                  </a:lnTo>
                  <a:lnTo>
                    <a:pt x="289855" y="217195"/>
                  </a:lnTo>
                  <a:lnTo>
                    <a:pt x="276732" y="218312"/>
                  </a:lnTo>
                  <a:lnTo>
                    <a:pt x="325628" y="218312"/>
                  </a:lnTo>
                  <a:lnTo>
                    <a:pt x="325628" y="200533"/>
                  </a:lnTo>
                  <a:close/>
                </a:path>
                <a:path w="1613535" h="238759">
                  <a:moveTo>
                    <a:pt x="319660" y="94996"/>
                  </a:moveTo>
                  <a:lnTo>
                    <a:pt x="272034" y="94996"/>
                  </a:lnTo>
                  <a:lnTo>
                    <a:pt x="280866" y="95779"/>
                  </a:lnTo>
                  <a:lnTo>
                    <a:pt x="288686" y="98123"/>
                  </a:lnTo>
                  <a:lnTo>
                    <a:pt x="311120" y="131266"/>
                  </a:lnTo>
                  <a:lnTo>
                    <a:pt x="311785" y="141605"/>
                  </a:lnTo>
                  <a:lnTo>
                    <a:pt x="335663" y="141605"/>
                  </a:lnTo>
                  <a:lnTo>
                    <a:pt x="335121" y="133030"/>
                  </a:lnTo>
                  <a:lnTo>
                    <a:pt x="331977" y="118348"/>
                  </a:lnTo>
                  <a:lnTo>
                    <a:pt x="326739" y="105546"/>
                  </a:lnTo>
                  <a:lnTo>
                    <a:pt x="319660" y="94996"/>
                  </a:lnTo>
                  <a:close/>
                </a:path>
                <a:path w="1613535" h="238759">
                  <a:moveTo>
                    <a:pt x="771525" y="78359"/>
                  </a:moveTo>
                  <a:lnTo>
                    <a:pt x="747903" y="78359"/>
                  </a:lnTo>
                  <a:lnTo>
                    <a:pt x="747903" y="234823"/>
                  </a:lnTo>
                  <a:lnTo>
                    <a:pt x="771525" y="234823"/>
                  </a:lnTo>
                  <a:lnTo>
                    <a:pt x="771525" y="154686"/>
                  </a:lnTo>
                  <a:lnTo>
                    <a:pt x="772213" y="142374"/>
                  </a:lnTo>
                  <a:lnTo>
                    <a:pt x="774271" y="131349"/>
                  </a:lnTo>
                  <a:lnTo>
                    <a:pt x="777686" y="121610"/>
                  </a:lnTo>
                  <a:lnTo>
                    <a:pt x="782446" y="113157"/>
                  </a:lnTo>
                  <a:lnTo>
                    <a:pt x="784367" y="110871"/>
                  </a:lnTo>
                  <a:lnTo>
                    <a:pt x="771525" y="110871"/>
                  </a:lnTo>
                  <a:lnTo>
                    <a:pt x="771525" y="78359"/>
                  </a:lnTo>
                  <a:close/>
                </a:path>
                <a:path w="1613535" h="238759">
                  <a:moveTo>
                    <a:pt x="819404" y="75691"/>
                  </a:moveTo>
                  <a:lnTo>
                    <a:pt x="812927" y="75691"/>
                  </a:lnTo>
                  <a:lnTo>
                    <a:pt x="806328" y="76265"/>
                  </a:lnTo>
                  <a:lnTo>
                    <a:pt x="775182" y="103036"/>
                  </a:lnTo>
                  <a:lnTo>
                    <a:pt x="772159" y="110871"/>
                  </a:lnTo>
                  <a:lnTo>
                    <a:pt x="784367" y="110871"/>
                  </a:lnTo>
                  <a:lnTo>
                    <a:pt x="788189" y="106322"/>
                  </a:lnTo>
                  <a:lnTo>
                    <a:pt x="794575" y="101441"/>
                  </a:lnTo>
                  <a:lnTo>
                    <a:pt x="801627" y="98512"/>
                  </a:lnTo>
                  <a:lnTo>
                    <a:pt x="809370" y="97536"/>
                  </a:lnTo>
                  <a:lnTo>
                    <a:pt x="828294" y="97536"/>
                  </a:lnTo>
                  <a:lnTo>
                    <a:pt x="828294" y="77724"/>
                  </a:lnTo>
                  <a:lnTo>
                    <a:pt x="824610" y="76453"/>
                  </a:lnTo>
                  <a:lnTo>
                    <a:pt x="819404" y="75691"/>
                  </a:lnTo>
                  <a:close/>
                </a:path>
                <a:path w="1613535" h="238759">
                  <a:moveTo>
                    <a:pt x="828294" y="97536"/>
                  </a:moveTo>
                  <a:lnTo>
                    <a:pt x="817499" y="97536"/>
                  </a:lnTo>
                  <a:lnTo>
                    <a:pt x="823721" y="99313"/>
                  </a:lnTo>
                  <a:lnTo>
                    <a:pt x="828294" y="102615"/>
                  </a:lnTo>
                  <a:lnTo>
                    <a:pt x="828294" y="97536"/>
                  </a:lnTo>
                  <a:close/>
                </a:path>
                <a:path w="1613535" h="238759">
                  <a:moveTo>
                    <a:pt x="1375791" y="74802"/>
                  </a:moveTo>
                  <a:lnTo>
                    <a:pt x="1328945" y="87876"/>
                  </a:lnTo>
                  <a:lnTo>
                    <a:pt x="1300591" y="125301"/>
                  </a:lnTo>
                  <a:lnTo>
                    <a:pt x="1295145" y="160274"/>
                  </a:lnTo>
                  <a:lnTo>
                    <a:pt x="1296433" y="177109"/>
                  </a:lnTo>
                  <a:lnTo>
                    <a:pt x="1315846" y="217043"/>
                  </a:lnTo>
                  <a:lnTo>
                    <a:pt x="1353566" y="237170"/>
                  </a:lnTo>
                  <a:lnTo>
                    <a:pt x="1369187" y="238506"/>
                  </a:lnTo>
                  <a:lnTo>
                    <a:pt x="1380833" y="237815"/>
                  </a:lnTo>
                  <a:lnTo>
                    <a:pt x="1391777" y="235743"/>
                  </a:lnTo>
                  <a:lnTo>
                    <a:pt x="1402030" y="232290"/>
                  </a:lnTo>
                  <a:lnTo>
                    <a:pt x="1411605" y="227457"/>
                  </a:lnTo>
                  <a:lnTo>
                    <a:pt x="1411605" y="218439"/>
                  </a:lnTo>
                  <a:lnTo>
                    <a:pt x="1372743" y="218439"/>
                  </a:lnTo>
                  <a:lnTo>
                    <a:pt x="1360930" y="217414"/>
                  </a:lnTo>
                  <a:lnTo>
                    <a:pt x="1327112" y="193047"/>
                  </a:lnTo>
                  <a:lnTo>
                    <a:pt x="1319021" y="158114"/>
                  </a:lnTo>
                  <a:lnTo>
                    <a:pt x="1320018" y="144466"/>
                  </a:lnTo>
                  <a:lnTo>
                    <a:pt x="1343104" y="104546"/>
                  </a:lnTo>
                  <a:lnTo>
                    <a:pt x="1374394" y="94741"/>
                  </a:lnTo>
                  <a:lnTo>
                    <a:pt x="1411732" y="94741"/>
                  </a:lnTo>
                  <a:lnTo>
                    <a:pt x="1411732" y="82423"/>
                  </a:lnTo>
                  <a:lnTo>
                    <a:pt x="1403615" y="79089"/>
                  </a:lnTo>
                  <a:lnTo>
                    <a:pt x="1394904" y="76708"/>
                  </a:lnTo>
                  <a:lnTo>
                    <a:pt x="1385621" y="75279"/>
                  </a:lnTo>
                  <a:lnTo>
                    <a:pt x="1375791" y="74802"/>
                  </a:lnTo>
                  <a:close/>
                </a:path>
                <a:path w="1613535" h="238759">
                  <a:moveTo>
                    <a:pt x="1411605" y="204724"/>
                  </a:moveTo>
                  <a:lnTo>
                    <a:pt x="1402389" y="210724"/>
                  </a:lnTo>
                  <a:lnTo>
                    <a:pt x="1392840" y="215011"/>
                  </a:lnTo>
                  <a:lnTo>
                    <a:pt x="1382958" y="217582"/>
                  </a:lnTo>
                  <a:lnTo>
                    <a:pt x="1372743" y="218439"/>
                  </a:lnTo>
                  <a:lnTo>
                    <a:pt x="1411605" y="218439"/>
                  </a:lnTo>
                  <a:lnTo>
                    <a:pt x="1411605" y="204724"/>
                  </a:lnTo>
                  <a:close/>
                </a:path>
                <a:path w="1613535" h="238759">
                  <a:moveTo>
                    <a:pt x="1411732" y="94741"/>
                  </a:moveTo>
                  <a:lnTo>
                    <a:pt x="1374394" y="94741"/>
                  </a:lnTo>
                  <a:lnTo>
                    <a:pt x="1384157" y="95505"/>
                  </a:lnTo>
                  <a:lnTo>
                    <a:pt x="1393634" y="97805"/>
                  </a:lnTo>
                  <a:lnTo>
                    <a:pt x="1402826" y="101653"/>
                  </a:lnTo>
                  <a:lnTo>
                    <a:pt x="1411732" y="107061"/>
                  </a:lnTo>
                  <a:lnTo>
                    <a:pt x="1411732" y="94741"/>
                  </a:lnTo>
                  <a:close/>
                </a:path>
                <a:path w="1613535" h="238759">
                  <a:moveTo>
                    <a:pt x="1114425" y="78359"/>
                  </a:moveTo>
                  <a:lnTo>
                    <a:pt x="1090803" y="78359"/>
                  </a:lnTo>
                  <a:lnTo>
                    <a:pt x="1090803" y="234823"/>
                  </a:lnTo>
                  <a:lnTo>
                    <a:pt x="1114425" y="234823"/>
                  </a:lnTo>
                  <a:lnTo>
                    <a:pt x="1114434" y="145541"/>
                  </a:lnTo>
                  <a:lnTo>
                    <a:pt x="1115210" y="135042"/>
                  </a:lnTo>
                  <a:lnTo>
                    <a:pt x="1117568" y="125428"/>
                  </a:lnTo>
                  <a:lnTo>
                    <a:pt x="1121497" y="116790"/>
                  </a:lnTo>
                  <a:lnTo>
                    <a:pt x="1126997" y="109093"/>
                  </a:lnTo>
                  <a:lnTo>
                    <a:pt x="1131884" y="104521"/>
                  </a:lnTo>
                  <a:lnTo>
                    <a:pt x="1114425" y="104521"/>
                  </a:lnTo>
                  <a:lnTo>
                    <a:pt x="1114425" y="78359"/>
                  </a:lnTo>
                  <a:close/>
                </a:path>
                <a:path w="1613535" h="238759">
                  <a:moveTo>
                    <a:pt x="1207963" y="94741"/>
                  </a:moveTo>
                  <a:lnTo>
                    <a:pt x="1158620" y="94741"/>
                  </a:lnTo>
                  <a:lnTo>
                    <a:pt x="1174863" y="97911"/>
                  </a:lnTo>
                  <a:lnTo>
                    <a:pt x="1186449" y="107426"/>
                  </a:lnTo>
                  <a:lnTo>
                    <a:pt x="1193393" y="123299"/>
                  </a:lnTo>
                  <a:lnTo>
                    <a:pt x="1195705" y="145541"/>
                  </a:lnTo>
                  <a:lnTo>
                    <a:pt x="1195705" y="234823"/>
                  </a:lnTo>
                  <a:lnTo>
                    <a:pt x="1219327" y="234823"/>
                  </a:lnTo>
                  <a:lnTo>
                    <a:pt x="1219327" y="139191"/>
                  </a:lnTo>
                  <a:lnTo>
                    <a:pt x="1218489" y="124477"/>
                  </a:lnTo>
                  <a:lnTo>
                    <a:pt x="1215961" y="111585"/>
                  </a:lnTo>
                  <a:lnTo>
                    <a:pt x="1211718" y="100526"/>
                  </a:lnTo>
                  <a:lnTo>
                    <a:pt x="1207963" y="94741"/>
                  </a:lnTo>
                  <a:close/>
                </a:path>
                <a:path w="1613535" h="238759">
                  <a:moveTo>
                    <a:pt x="1166368" y="74802"/>
                  </a:moveTo>
                  <a:lnTo>
                    <a:pt x="1150510" y="76660"/>
                  </a:lnTo>
                  <a:lnTo>
                    <a:pt x="1136665" y="82232"/>
                  </a:lnTo>
                  <a:lnTo>
                    <a:pt x="1124844" y="91519"/>
                  </a:lnTo>
                  <a:lnTo>
                    <a:pt x="1115059" y="104521"/>
                  </a:lnTo>
                  <a:lnTo>
                    <a:pt x="1131884" y="104521"/>
                  </a:lnTo>
                  <a:lnTo>
                    <a:pt x="1133689" y="102832"/>
                  </a:lnTo>
                  <a:lnTo>
                    <a:pt x="1141190" y="98345"/>
                  </a:lnTo>
                  <a:lnTo>
                    <a:pt x="1149500" y="95644"/>
                  </a:lnTo>
                  <a:lnTo>
                    <a:pt x="1158620" y="94741"/>
                  </a:lnTo>
                  <a:lnTo>
                    <a:pt x="1207963" y="94741"/>
                  </a:lnTo>
                  <a:lnTo>
                    <a:pt x="1205738" y="91312"/>
                  </a:lnTo>
                  <a:lnTo>
                    <a:pt x="1198193" y="84072"/>
                  </a:lnTo>
                  <a:lnTo>
                    <a:pt x="1189101" y="78914"/>
                  </a:lnTo>
                  <a:lnTo>
                    <a:pt x="1178484" y="75828"/>
                  </a:lnTo>
                  <a:lnTo>
                    <a:pt x="1166368" y="74802"/>
                  </a:lnTo>
                  <a:close/>
                </a:path>
                <a:path w="1613535" h="238759">
                  <a:moveTo>
                    <a:pt x="64388" y="15748"/>
                  </a:moveTo>
                  <a:lnTo>
                    <a:pt x="0" y="15748"/>
                  </a:lnTo>
                  <a:lnTo>
                    <a:pt x="0" y="234823"/>
                  </a:lnTo>
                  <a:lnTo>
                    <a:pt x="23875" y="234823"/>
                  </a:lnTo>
                  <a:lnTo>
                    <a:pt x="23875" y="141097"/>
                  </a:lnTo>
                  <a:lnTo>
                    <a:pt x="94088" y="141097"/>
                  </a:lnTo>
                  <a:lnTo>
                    <a:pt x="92963" y="139826"/>
                  </a:lnTo>
                  <a:lnTo>
                    <a:pt x="87884" y="136271"/>
                  </a:lnTo>
                  <a:lnTo>
                    <a:pt x="81661" y="133603"/>
                  </a:lnTo>
                  <a:lnTo>
                    <a:pt x="81661" y="132969"/>
                  </a:lnTo>
                  <a:lnTo>
                    <a:pt x="102903" y="124207"/>
                  </a:lnTo>
                  <a:lnTo>
                    <a:pt x="109398" y="118745"/>
                  </a:lnTo>
                  <a:lnTo>
                    <a:pt x="23875" y="118745"/>
                  </a:lnTo>
                  <a:lnTo>
                    <a:pt x="23875" y="38226"/>
                  </a:lnTo>
                  <a:lnTo>
                    <a:pt x="118638" y="38226"/>
                  </a:lnTo>
                  <a:lnTo>
                    <a:pt x="112394" y="31369"/>
                  </a:lnTo>
                  <a:lnTo>
                    <a:pt x="102750" y="24534"/>
                  </a:lnTo>
                  <a:lnTo>
                    <a:pt x="91535" y="19653"/>
                  </a:lnTo>
                  <a:lnTo>
                    <a:pt x="78747" y="16724"/>
                  </a:lnTo>
                  <a:lnTo>
                    <a:pt x="64388" y="15748"/>
                  </a:lnTo>
                  <a:close/>
                </a:path>
                <a:path w="1613535" h="238759">
                  <a:moveTo>
                    <a:pt x="94088" y="141097"/>
                  </a:moveTo>
                  <a:lnTo>
                    <a:pt x="54482" y="141097"/>
                  </a:lnTo>
                  <a:lnTo>
                    <a:pt x="61975" y="143128"/>
                  </a:lnTo>
                  <a:lnTo>
                    <a:pt x="68325" y="147320"/>
                  </a:lnTo>
                  <a:lnTo>
                    <a:pt x="126237" y="234823"/>
                  </a:lnTo>
                  <a:lnTo>
                    <a:pt x="155067" y="234823"/>
                  </a:lnTo>
                  <a:lnTo>
                    <a:pt x="114173" y="169037"/>
                  </a:lnTo>
                  <a:lnTo>
                    <a:pt x="96900" y="144272"/>
                  </a:lnTo>
                  <a:lnTo>
                    <a:pt x="94088" y="141097"/>
                  </a:lnTo>
                  <a:close/>
                </a:path>
                <a:path w="1613535" h="238759">
                  <a:moveTo>
                    <a:pt x="118638" y="38226"/>
                  </a:moveTo>
                  <a:lnTo>
                    <a:pt x="60071" y="38226"/>
                  </a:lnTo>
                  <a:lnTo>
                    <a:pt x="70306" y="38846"/>
                  </a:lnTo>
                  <a:lnTo>
                    <a:pt x="79279" y="40703"/>
                  </a:lnTo>
                  <a:lnTo>
                    <a:pt x="104902" y="75946"/>
                  </a:lnTo>
                  <a:lnTo>
                    <a:pt x="104118" y="85020"/>
                  </a:lnTo>
                  <a:lnTo>
                    <a:pt x="78089" y="115792"/>
                  </a:lnTo>
                  <a:lnTo>
                    <a:pt x="59817" y="118745"/>
                  </a:lnTo>
                  <a:lnTo>
                    <a:pt x="109398" y="118745"/>
                  </a:lnTo>
                  <a:lnTo>
                    <a:pt x="118062" y="111458"/>
                  </a:lnTo>
                  <a:lnTo>
                    <a:pt x="127148" y="94732"/>
                  </a:lnTo>
                  <a:lnTo>
                    <a:pt x="130175" y="74040"/>
                  </a:lnTo>
                  <a:lnTo>
                    <a:pt x="129057" y="61229"/>
                  </a:lnTo>
                  <a:lnTo>
                    <a:pt x="125714" y="49847"/>
                  </a:lnTo>
                  <a:lnTo>
                    <a:pt x="120155" y="39893"/>
                  </a:lnTo>
                  <a:lnTo>
                    <a:pt x="118638" y="38226"/>
                  </a:lnTo>
                  <a:close/>
                </a:path>
                <a:path w="1613535" h="238759">
                  <a:moveTo>
                    <a:pt x="445135" y="98806"/>
                  </a:moveTo>
                  <a:lnTo>
                    <a:pt x="422021" y="98806"/>
                  </a:lnTo>
                  <a:lnTo>
                    <a:pt x="422021" y="234823"/>
                  </a:lnTo>
                  <a:lnTo>
                    <a:pt x="445135" y="234823"/>
                  </a:lnTo>
                  <a:lnTo>
                    <a:pt x="445135" y="98806"/>
                  </a:lnTo>
                  <a:close/>
                </a:path>
                <a:path w="1613535" h="238759">
                  <a:moveTo>
                    <a:pt x="481838" y="78359"/>
                  </a:moveTo>
                  <a:lnTo>
                    <a:pt x="395224" y="78359"/>
                  </a:lnTo>
                  <a:lnTo>
                    <a:pt x="395224" y="98806"/>
                  </a:lnTo>
                  <a:lnTo>
                    <a:pt x="481838" y="98806"/>
                  </a:lnTo>
                  <a:lnTo>
                    <a:pt x="481838" y="78359"/>
                  </a:lnTo>
                  <a:close/>
                </a:path>
                <a:path w="1613535" h="238759">
                  <a:moveTo>
                    <a:pt x="478155" y="0"/>
                  </a:moveTo>
                  <a:lnTo>
                    <a:pt x="470535" y="0"/>
                  </a:lnTo>
                  <a:lnTo>
                    <a:pt x="460581" y="861"/>
                  </a:lnTo>
                  <a:lnTo>
                    <a:pt x="425465" y="30702"/>
                  </a:lnTo>
                  <a:lnTo>
                    <a:pt x="422021" y="52577"/>
                  </a:lnTo>
                  <a:lnTo>
                    <a:pt x="422021" y="78359"/>
                  </a:lnTo>
                  <a:lnTo>
                    <a:pt x="445135" y="78359"/>
                  </a:lnTo>
                  <a:lnTo>
                    <a:pt x="445135" y="53848"/>
                  </a:lnTo>
                  <a:lnTo>
                    <a:pt x="446799" y="39106"/>
                  </a:lnTo>
                  <a:lnTo>
                    <a:pt x="451786" y="28590"/>
                  </a:lnTo>
                  <a:lnTo>
                    <a:pt x="460083" y="22290"/>
                  </a:lnTo>
                  <a:lnTo>
                    <a:pt x="471678" y="20193"/>
                  </a:lnTo>
                  <a:lnTo>
                    <a:pt x="488315" y="20193"/>
                  </a:lnTo>
                  <a:lnTo>
                    <a:pt x="488315" y="2666"/>
                  </a:lnTo>
                  <a:lnTo>
                    <a:pt x="484124" y="888"/>
                  </a:lnTo>
                  <a:lnTo>
                    <a:pt x="478155" y="0"/>
                  </a:lnTo>
                  <a:close/>
                </a:path>
                <a:path w="1613535" h="238759">
                  <a:moveTo>
                    <a:pt x="488315" y="20193"/>
                  </a:moveTo>
                  <a:lnTo>
                    <a:pt x="477900" y="20193"/>
                  </a:lnTo>
                  <a:lnTo>
                    <a:pt x="483488" y="21462"/>
                  </a:lnTo>
                  <a:lnTo>
                    <a:pt x="488315" y="24257"/>
                  </a:lnTo>
                  <a:lnTo>
                    <a:pt x="488315" y="20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45496" y="88392"/>
              <a:ext cx="1477010" cy="711835"/>
            </a:xfrm>
            <a:custGeom>
              <a:avLst/>
              <a:gdLst/>
              <a:ahLst/>
              <a:cxnLst/>
              <a:rect l="l" t="t" r="r" b="b"/>
              <a:pathLst>
                <a:path w="1477009" h="711835">
                  <a:moveTo>
                    <a:pt x="1476755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1476755" y="711707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803128" y="108966"/>
            <a:ext cx="939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1</a:t>
            </a:r>
            <a:r>
              <a:rPr lang="en-US" sz="1200" spc="-35">
                <a:solidFill>
                  <a:srgbClr val="FFFFFF"/>
                </a:solidFill>
                <a:latin typeface="Dotum"/>
                <a:cs typeface="Dotum"/>
              </a:rPr>
              <a:t>9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10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2457" y="291846"/>
            <a:ext cx="149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Basic</a:t>
            </a:r>
            <a:endParaRPr sz="1200">
              <a:latin typeface="Dotum"/>
              <a:cs typeface="Dot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6691" y="1539062"/>
            <a:ext cx="46723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t>참고자료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6691" y="2417470"/>
            <a:ext cx="5791709" cy="37523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투빅스</a:t>
            </a:r>
            <a:r>
              <a:rPr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1</a:t>
            </a:r>
            <a:r>
              <a:rPr lang="en-US"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7</a:t>
            </a:r>
            <a:r>
              <a:rPr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기 </a:t>
            </a:r>
            <a:r>
              <a:rPr lang="ko-KR" altLang="en-US"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김현태</a:t>
            </a:r>
            <a:r>
              <a:rPr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님 </a:t>
            </a:r>
            <a:r>
              <a:rPr sz="16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강의자료</a:t>
            </a:r>
            <a:endParaRPr lang="en-US" sz="1600">
              <a:latin typeface="NanumSquare_ac" panose="020B0600000101010101" pitchFamily="34" charset="-127"/>
              <a:ea typeface="NanumSquare_ac" panose="020B0600000101010101" pitchFamily="34" charset="-127"/>
              <a:cs typeface="Dotum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밑바닥부터</a:t>
            </a:r>
            <a:r>
              <a:rPr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시작하는 딥러닝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건국대학교 김학수 교수님 ‘기계학습’ 강의</a:t>
            </a: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Malgun Gothic"/>
                <a:hlinkClick r:id="rId3"/>
              </a:rPr>
              <a:t>https://heeya-stupidbutstudying.tistory.com/38</a:t>
            </a:r>
            <a:endParaRPr lang="en-US" sz="1600">
              <a:latin typeface="NanumSquare_ac" panose="020B0600000101010101" pitchFamily="34" charset="-127"/>
              <a:ea typeface="NanumSquare_ac" panose="020B0600000101010101" pitchFamily="34" charset="-127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 err="1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역전파</a:t>
            </a:r>
            <a:r>
              <a:rPr lang="en-US" altLang="ko-KR"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:</a:t>
            </a:r>
            <a:r>
              <a:rPr lang="ko-KR" altLang="en-US" sz="1600"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</a:rPr>
              <a:t> </a:t>
            </a:r>
            <a:r>
              <a:rPr lang="en-US" altLang="ko-KR" sz="1600" u="sng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NanumSquare_ac" panose="020B0600000101010101" pitchFamily="34" charset="-127"/>
                <a:ea typeface="NanumSquare_ac" panose="020B0600000101010101" pitchFamily="34" charset="-127"/>
                <a:cs typeface="Dotum"/>
                <a:hlinkClick r:id="rId4"/>
              </a:rPr>
              <a:t>https://m.blog.naver.com/samsjang/221033626685</a:t>
            </a:r>
            <a:endParaRPr lang="en-US" altLang="ko-KR" sz="1600" u="sng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NanumSquare_ac" panose="020B0600000101010101" pitchFamily="34" charset="-127"/>
              <a:ea typeface="NanumSquare_ac" panose="020B0600000101010101" pitchFamily="34" charset="-127"/>
              <a:cs typeface="Dotum"/>
            </a:endParaRPr>
          </a:p>
          <a:p>
            <a:pPr marL="299085" indent="-287020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>
                <a:latin typeface="NanumSquare_ac" panose="020B0600000101010101" pitchFamily="34" charset="-127"/>
                <a:ea typeface="NanumSquare_ac" panose="020B0600000101010101" pitchFamily="34" charset="-127"/>
                <a:hlinkClick r:id="rId5"/>
              </a:rPr>
              <a:t>https://brunch.co.kr/@gdhan/6</a:t>
            </a:r>
            <a:endParaRPr lang="en-US" altLang="ko-KR" sz="160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99085" indent="-287020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>
                <a:latin typeface="NanumSquare_ac" panose="020B0600000101010101" pitchFamily="34" charset="-127"/>
                <a:ea typeface="NanumSquare_ac" panose="020B0600000101010101" pitchFamily="34" charset="-127"/>
                <a:hlinkClick r:id="rId6"/>
              </a:rPr>
              <a:t>https://www.letr.ai/explore/story-20211105-1</a:t>
            </a:r>
            <a:endParaRPr lang="en-US" altLang="ko-KR" sz="160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99085" indent="-287020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altLang="ko-KR" sz="1600">
                <a:latin typeface="NanumSquare_ac" panose="020B0600000101010101" pitchFamily="34" charset="-127"/>
                <a:ea typeface="NanumSquare_ac" panose="020B0600000101010101" pitchFamily="34" charset="-127"/>
                <a:hlinkClick r:id="rId7"/>
              </a:rPr>
              <a:t>https://www.youtube.com/watch?v=bpBdSDEGViA</a:t>
            </a:r>
            <a:endParaRPr lang="en-US" altLang="ko-KR" sz="1600">
              <a:latin typeface="NanumSquare_ac" panose="020B0600000101010101" pitchFamily="34" charset="-127"/>
              <a:ea typeface="NanumSquare_ac" panose="020B0600000101010101" pitchFamily="34" charset="-127"/>
            </a:endParaRPr>
          </a:p>
          <a:p>
            <a:pPr marL="299085" indent="-287020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>
                <a:hlinkClick r:id="rId8"/>
              </a:rPr>
              <a:t>신경망의 기본 구조 </a:t>
            </a:r>
            <a:r>
              <a:rPr lang="en-US" altLang="ko-KR" sz="1600">
                <a:hlinkClick r:id="rId8"/>
              </a:rPr>
              <a:t>(velog.io)</a:t>
            </a:r>
            <a:endParaRPr lang="en-US" altLang="ko-KR" sz="1600"/>
          </a:p>
          <a:p>
            <a:pPr marL="299085" indent="-287020">
              <a:spcBef>
                <a:spcPts val="96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z="1600" err="1">
                <a:hlinkClick r:id="rId9"/>
              </a:rPr>
              <a:t>텐서플로우</a:t>
            </a:r>
            <a:r>
              <a:rPr lang="ko-KR" altLang="en-US" sz="1600">
                <a:hlinkClick r:id="rId9"/>
              </a:rPr>
              <a:t> 딥러닝 강의 </a:t>
            </a:r>
            <a:r>
              <a:rPr lang="en-US" altLang="ko-KR" sz="1600">
                <a:hlinkClick r:id="rId9"/>
              </a:rPr>
              <a:t>12-2 - </a:t>
            </a:r>
            <a:r>
              <a:rPr lang="en-US" altLang="ko-KR" sz="1600" err="1">
                <a:hlinkClick r:id="rId9"/>
              </a:rPr>
              <a:t>ReLU</a:t>
            </a:r>
            <a:r>
              <a:rPr lang="en-US" altLang="ko-KR" sz="1600">
                <a:hlinkClick r:id="rId9"/>
              </a:rPr>
              <a:t> </a:t>
            </a:r>
            <a:r>
              <a:rPr lang="ko-KR" altLang="en-US" sz="1600">
                <a:hlinkClick r:id="rId9"/>
              </a:rPr>
              <a:t>활성함수 </a:t>
            </a:r>
            <a:r>
              <a:rPr lang="en-US" altLang="ko-KR" sz="1600">
                <a:hlinkClick r:id="rId9"/>
              </a:rPr>
              <a:t>- YouTube</a:t>
            </a:r>
            <a:endParaRPr lang="en-US" altLang="ko-KR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4553-4DB4-EE50-D42B-51E8A654EA6C}"/>
              </a:ext>
            </a:extLst>
          </p:cNvPr>
          <p:cNvSpPr txBox="1"/>
          <p:nvPr/>
        </p:nvSpPr>
        <p:spPr>
          <a:xfrm>
            <a:off x="6248400" y="2209800"/>
            <a:ext cx="579170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hlinkClick r:id="rId10"/>
              </a:rPr>
              <a:t>딥러닝 </a:t>
            </a:r>
            <a:r>
              <a:rPr lang="en-US" altLang="ko-KR" sz="1600">
                <a:hlinkClick r:id="rId10"/>
              </a:rPr>
              <a:t>Neural Network AND </a:t>
            </a:r>
            <a:r>
              <a:rPr lang="ko-KR" altLang="en-US" sz="1600">
                <a:hlinkClick r:id="rId10"/>
              </a:rPr>
              <a:t>함수</a:t>
            </a:r>
            <a:r>
              <a:rPr lang="en-US" altLang="ko-KR" sz="1600">
                <a:hlinkClick r:id="rId10"/>
              </a:rPr>
              <a:t>, XOR </a:t>
            </a:r>
            <a:r>
              <a:rPr lang="ko-KR" altLang="en-US" sz="1600">
                <a:hlinkClick r:id="rId10"/>
              </a:rPr>
              <a:t>문제 해결 방법 </a:t>
            </a:r>
            <a:r>
              <a:rPr lang="en-US" altLang="ko-KR" sz="1600">
                <a:hlinkClick r:id="rId10"/>
              </a:rPr>
              <a:t>(tistory.com)</a:t>
            </a:r>
            <a:endParaRPr lang="en-US" altLang="ko-KR" sz="1600">
              <a:ea typeface="NanumSquare_ac" panose="020B0600000101010101"/>
              <a:hlinkClick r:id="rId1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>
                <a:ea typeface="NanumSquare_ac" panose="020B0600000101010101"/>
                <a:hlinkClick r:id="rId11"/>
              </a:rPr>
              <a:t>퍼셉트론</a:t>
            </a:r>
            <a:r>
              <a:rPr lang="en-US" altLang="ko-KR" sz="1600">
                <a:ea typeface="NanumSquare_ac" panose="020B0600000101010101"/>
                <a:hlinkClick r:id="rId11"/>
              </a:rPr>
              <a:t>(Perceptron) (tistory.com)</a:t>
            </a:r>
            <a:endParaRPr lang="en-US" altLang="ko-KR" sz="1600">
              <a:ea typeface="NanumSquare_ac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ea typeface="NanumSquare_ac" panose="020B0600000101010101"/>
                <a:hlinkClick r:id="rId12"/>
              </a:rPr>
              <a:t>실체가 손에 잡히는 딥러닝</a:t>
            </a:r>
            <a:r>
              <a:rPr lang="en-US" altLang="ko-KR" sz="1600">
                <a:ea typeface="NanumSquare_ac" panose="020B0600000101010101"/>
                <a:hlinkClick r:id="rId12"/>
              </a:rPr>
              <a:t>(3) “</a:t>
            </a:r>
            <a:r>
              <a:rPr lang="ko-KR" altLang="en-US" sz="1600">
                <a:ea typeface="NanumSquare_ac" panose="020B0600000101010101"/>
                <a:hlinkClick r:id="rId12"/>
              </a:rPr>
              <a:t>이것만은 꼭 </a:t>
            </a:r>
            <a:r>
              <a:rPr lang="ko-KR" altLang="en-US" sz="1600" err="1">
                <a:ea typeface="NanumSquare_ac" panose="020B0600000101010101"/>
                <a:hlinkClick r:id="rId12"/>
              </a:rPr>
              <a:t>알아두자</a:t>
            </a:r>
            <a:r>
              <a:rPr lang="en-US" altLang="ko-KR" sz="1600">
                <a:ea typeface="NanumSquare_ac" panose="020B0600000101010101"/>
                <a:hlinkClick r:id="rId12"/>
              </a:rPr>
              <a:t>! </a:t>
            </a:r>
            <a:r>
              <a:rPr lang="ko-KR" altLang="en-US" sz="1600" err="1">
                <a:ea typeface="NanumSquare_ac" panose="020B0600000101010101"/>
                <a:hlinkClick r:id="rId12"/>
              </a:rPr>
              <a:t>딥러닝의</a:t>
            </a:r>
            <a:r>
              <a:rPr lang="ko-KR" altLang="en-US" sz="1600">
                <a:ea typeface="NanumSquare_ac" panose="020B0600000101010101"/>
                <a:hlinkClick r:id="rId12"/>
              </a:rPr>
              <a:t> 꽃 </a:t>
            </a:r>
            <a:r>
              <a:rPr lang="en-US" altLang="ko-KR" sz="1600">
                <a:ea typeface="NanumSquare_ac" panose="020B0600000101010101"/>
                <a:hlinkClick r:id="rId12"/>
              </a:rPr>
              <a:t>- </a:t>
            </a:r>
            <a:r>
              <a:rPr lang="ko-KR" altLang="en-US" sz="1600">
                <a:ea typeface="NanumSquare_ac" panose="020B0600000101010101"/>
                <a:hlinkClick r:id="rId12"/>
              </a:rPr>
              <a:t>가중치</a:t>
            </a:r>
            <a:r>
              <a:rPr lang="en-US" altLang="ko-KR" sz="1600">
                <a:ea typeface="NanumSquare_ac" panose="020B0600000101010101"/>
                <a:hlinkClick r:id="rId12"/>
              </a:rPr>
              <a:t>, </a:t>
            </a:r>
            <a:r>
              <a:rPr lang="ko-KR" altLang="en-US" sz="1600">
                <a:ea typeface="NanumSquare_ac" panose="020B0600000101010101"/>
                <a:hlinkClick r:id="rId12"/>
              </a:rPr>
              <a:t>편향</a:t>
            </a:r>
            <a:r>
              <a:rPr lang="en-US" altLang="ko-KR" sz="1600">
                <a:ea typeface="NanumSquare_ac" panose="020B0600000101010101"/>
                <a:hlinkClick r:id="rId12"/>
              </a:rPr>
              <a:t>, </a:t>
            </a:r>
            <a:r>
              <a:rPr lang="ko-KR" altLang="en-US" sz="1600">
                <a:ea typeface="NanumSquare_ac" panose="020B0600000101010101"/>
                <a:hlinkClick r:id="rId12"/>
              </a:rPr>
              <a:t>활성화 함수</a:t>
            </a:r>
            <a:r>
              <a:rPr lang="en-US" altLang="ko-KR" sz="1600">
                <a:ea typeface="NanumSquare_ac" panose="020B0600000101010101"/>
                <a:hlinkClick r:id="rId12"/>
              </a:rPr>
              <a:t>, </a:t>
            </a:r>
            <a:r>
              <a:rPr lang="ko-KR" altLang="en-US" sz="1600" err="1">
                <a:ea typeface="NanumSquare_ac" panose="020B0600000101010101"/>
                <a:hlinkClick r:id="rId12"/>
              </a:rPr>
              <a:t>역전파</a:t>
            </a:r>
            <a:r>
              <a:rPr lang="ko-KR" altLang="en-US" sz="1600">
                <a:ea typeface="NanumSquare_ac" panose="020B0600000101010101"/>
                <a:hlinkClick r:id="rId12"/>
              </a:rPr>
              <a:t>” </a:t>
            </a:r>
            <a:r>
              <a:rPr lang="en-US" altLang="ko-KR" sz="1600">
                <a:ea typeface="NanumSquare_ac" panose="020B0600000101010101"/>
                <a:hlinkClick r:id="rId12"/>
              </a:rPr>
              <a:t>| </a:t>
            </a:r>
            <a:r>
              <a:rPr lang="en-US" altLang="ko-KR" sz="1600" err="1">
                <a:ea typeface="NanumSquare_ac" panose="020B0600000101010101"/>
                <a:hlinkClick r:id="rId12"/>
              </a:rPr>
              <a:t>Popit</a:t>
            </a:r>
            <a:endParaRPr lang="en-US" altLang="ko-KR" sz="1600">
              <a:ea typeface="NanumSquare_ac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a typeface="NanumSquare_ac" panose="020B0600000101010101"/>
                <a:hlinkClick r:id="rId13"/>
              </a:rPr>
              <a:t>[</a:t>
            </a:r>
            <a:r>
              <a:rPr lang="ko-KR" altLang="en-US" sz="1600">
                <a:ea typeface="NanumSquare_ac" panose="020B0600000101010101"/>
                <a:hlinkClick r:id="rId13"/>
              </a:rPr>
              <a:t>기계학습</a:t>
            </a:r>
            <a:r>
              <a:rPr lang="en-US" altLang="ko-KR" sz="1600">
                <a:ea typeface="NanumSquare_ac" panose="020B0600000101010101"/>
                <a:hlinkClick r:id="rId13"/>
              </a:rPr>
              <a:t>] Neural Networks 1 (velog.io)</a:t>
            </a:r>
            <a:endParaRPr lang="en-US" altLang="ko-KR" sz="1600">
              <a:ea typeface="NanumSquare_ac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ea typeface="NanumSquare_ac" panose="020B0600000101010101"/>
              </a:rPr>
              <a:t>활성화 함수 종료 </a:t>
            </a:r>
            <a:r>
              <a:rPr lang="en-US" altLang="ko-KR" sz="1600">
                <a:ea typeface="NanumSquare_ac" panose="020B0600000101010101"/>
              </a:rPr>
              <a:t>: </a:t>
            </a:r>
            <a:r>
              <a:rPr lang="en-US" altLang="ko-KR" sz="1600">
                <a:ea typeface="NanumSquare_ac" panose="020B0600000101010101"/>
                <a:hlinkClick r:id="rId3"/>
              </a:rPr>
              <a:t>[ML] </a:t>
            </a:r>
            <a:r>
              <a:rPr lang="ko-KR" altLang="en-US" sz="1600">
                <a:ea typeface="NanumSquare_ac" panose="020B0600000101010101"/>
                <a:hlinkClick r:id="rId3"/>
              </a:rPr>
              <a:t>활성화 함수</a:t>
            </a:r>
            <a:r>
              <a:rPr lang="en-US" altLang="ko-KR" sz="1600">
                <a:ea typeface="NanumSquare_ac" panose="020B0600000101010101"/>
                <a:hlinkClick r:id="rId3"/>
              </a:rPr>
              <a:t>(Activation Function) </a:t>
            </a:r>
            <a:r>
              <a:rPr lang="ko-KR" altLang="en-US" sz="1600">
                <a:ea typeface="NanumSquare_ac" panose="020B0600000101010101"/>
                <a:hlinkClick r:id="rId3"/>
              </a:rPr>
              <a:t>종류 정리 </a:t>
            </a:r>
            <a:r>
              <a:rPr lang="en-US" altLang="ko-KR" sz="1600">
                <a:ea typeface="NanumSquare_ac" panose="020B0600000101010101"/>
                <a:hlinkClick r:id="rId3"/>
              </a:rPr>
              <a:t>(tistory.com)</a:t>
            </a:r>
            <a:endParaRPr lang="en-US" altLang="ko-KR" sz="1600">
              <a:ea typeface="NanumSquare_ac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a typeface="NanumSquare_ac" panose="020B0600000101010101"/>
                <a:hlinkClick r:id="rId14"/>
              </a:rPr>
              <a:t>Vanishing Gradient Problem(</a:t>
            </a:r>
            <a:r>
              <a:rPr lang="ko-KR" altLang="en-US" sz="1600">
                <a:ea typeface="NanumSquare_ac" panose="020B0600000101010101"/>
                <a:hlinkClick r:id="rId14"/>
              </a:rPr>
              <a:t>기울기 소멸 문제</a:t>
            </a:r>
            <a:r>
              <a:rPr lang="en-US" altLang="ko-KR" sz="1600">
                <a:ea typeface="NanumSquare_ac" panose="020B0600000101010101"/>
                <a:hlinkClick r:id="rId14"/>
              </a:rPr>
              <a:t>) – </a:t>
            </a:r>
            <a:r>
              <a:rPr lang="ko-KR" altLang="en-US" sz="1600">
                <a:ea typeface="NanumSquare_ac" panose="020B0600000101010101"/>
                <a:hlinkClick r:id="rId14"/>
              </a:rPr>
              <a:t>창의 컴퓨팅</a:t>
            </a:r>
            <a:r>
              <a:rPr lang="en-US" altLang="ko-KR" sz="1600">
                <a:ea typeface="NanumSquare_ac" panose="020B0600000101010101"/>
                <a:hlinkClick r:id="rId14"/>
              </a:rPr>
              <a:t>(Creative Computing)</a:t>
            </a:r>
            <a:endParaRPr lang="en-US" altLang="ko-KR" sz="1600">
              <a:ea typeface="NanumSquare_ac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24271" y="714755"/>
              <a:ext cx="5534025" cy="4442460"/>
            </a:xfrm>
            <a:custGeom>
              <a:avLst/>
              <a:gdLst/>
              <a:ahLst/>
              <a:cxnLst/>
              <a:rect l="l" t="t" r="r" b="b"/>
              <a:pathLst>
                <a:path w="5534025" h="4442460">
                  <a:moveTo>
                    <a:pt x="5533644" y="0"/>
                  </a:moveTo>
                  <a:lnTo>
                    <a:pt x="0" y="0"/>
                  </a:lnTo>
                  <a:lnTo>
                    <a:pt x="0" y="4442460"/>
                  </a:lnTo>
                  <a:lnTo>
                    <a:pt x="5533644" y="4442460"/>
                  </a:lnTo>
                  <a:lnTo>
                    <a:pt x="5533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6556" y="768095"/>
              <a:ext cx="3179445" cy="4358640"/>
            </a:xfrm>
            <a:custGeom>
              <a:avLst/>
              <a:gdLst/>
              <a:ahLst/>
              <a:cxnLst/>
              <a:rect l="l" t="t" r="r" b="b"/>
              <a:pathLst>
                <a:path w="3179445" h="4358640">
                  <a:moveTo>
                    <a:pt x="3179051" y="0"/>
                  </a:moveTo>
                  <a:lnTo>
                    <a:pt x="0" y="0"/>
                  </a:lnTo>
                  <a:lnTo>
                    <a:pt x="0" y="2796540"/>
                  </a:lnTo>
                  <a:lnTo>
                    <a:pt x="2254313" y="2796540"/>
                  </a:lnTo>
                  <a:lnTo>
                    <a:pt x="2153158" y="4291076"/>
                  </a:lnTo>
                  <a:lnTo>
                    <a:pt x="2405380" y="4358640"/>
                  </a:lnTo>
                  <a:lnTo>
                    <a:pt x="3171494" y="2796540"/>
                  </a:lnTo>
                  <a:lnTo>
                    <a:pt x="3179051" y="2796540"/>
                  </a:lnTo>
                  <a:lnTo>
                    <a:pt x="317905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85278" y="818845"/>
            <a:ext cx="287274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>
                <a:solidFill>
                  <a:srgbClr val="FFFFFF"/>
                </a:solidFill>
                <a:latin typeface="Malgun Gothic"/>
                <a:cs typeface="Malgun Gothic"/>
              </a:rPr>
              <a:t>Q</a:t>
            </a:r>
            <a:r>
              <a:rPr sz="8000" spc="-61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8000">
                <a:solidFill>
                  <a:srgbClr val="FFFFFF"/>
                </a:solidFill>
                <a:latin typeface="Malgun Gothic"/>
                <a:cs typeface="Malgun Gothic"/>
              </a:rPr>
              <a:t>&amp;</a:t>
            </a:r>
            <a:r>
              <a:rPr sz="8000" spc="-61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8000" spc="-50">
                <a:solidFill>
                  <a:srgbClr val="FFFFFF"/>
                </a:solidFill>
                <a:latin typeface="Malgun Gothic"/>
                <a:cs typeface="Malgun Gothic"/>
              </a:rPr>
              <a:t>A</a:t>
            </a:r>
            <a:endParaRPr sz="80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8191" y="4705730"/>
            <a:ext cx="3509010" cy="339090"/>
          </a:xfrm>
          <a:custGeom>
            <a:avLst/>
            <a:gdLst/>
            <a:ahLst/>
            <a:cxnLst/>
            <a:rect l="l" t="t" r="r" b="b"/>
            <a:pathLst>
              <a:path w="3509009" h="339089">
                <a:moveTo>
                  <a:pt x="263525" y="91313"/>
                </a:moveTo>
                <a:lnTo>
                  <a:pt x="77851" y="91313"/>
                </a:lnTo>
                <a:lnTo>
                  <a:pt x="77851" y="34163"/>
                </a:lnTo>
                <a:lnTo>
                  <a:pt x="259588" y="34163"/>
                </a:lnTo>
                <a:lnTo>
                  <a:pt x="259588" y="12192"/>
                </a:lnTo>
                <a:lnTo>
                  <a:pt x="52197" y="12192"/>
                </a:lnTo>
                <a:lnTo>
                  <a:pt x="52197" y="113411"/>
                </a:lnTo>
                <a:lnTo>
                  <a:pt x="263525" y="113411"/>
                </a:lnTo>
                <a:lnTo>
                  <a:pt x="263525" y="91313"/>
                </a:lnTo>
                <a:close/>
              </a:path>
              <a:path w="3509009" h="339089">
                <a:moveTo>
                  <a:pt x="268097" y="312928"/>
                </a:moveTo>
                <a:lnTo>
                  <a:pt x="75946" y="312928"/>
                </a:lnTo>
                <a:lnTo>
                  <a:pt x="75946" y="279781"/>
                </a:lnTo>
                <a:lnTo>
                  <a:pt x="259207" y="279781"/>
                </a:lnTo>
                <a:lnTo>
                  <a:pt x="259207" y="204216"/>
                </a:lnTo>
                <a:lnTo>
                  <a:pt x="50546" y="204216"/>
                </a:lnTo>
                <a:lnTo>
                  <a:pt x="50546" y="226314"/>
                </a:lnTo>
                <a:lnTo>
                  <a:pt x="233807" y="226314"/>
                </a:lnTo>
                <a:lnTo>
                  <a:pt x="233807" y="259207"/>
                </a:lnTo>
                <a:lnTo>
                  <a:pt x="50546" y="259207"/>
                </a:lnTo>
                <a:lnTo>
                  <a:pt x="50546" y="335026"/>
                </a:lnTo>
                <a:lnTo>
                  <a:pt x="268097" y="335026"/>
                </a:lnTo>
                <a:lnTo>
                  <a:pt x="268097" y="312928"/>
                </a:lnTo>
                <a:close/>
              </a:path>
              <a:path w="3509009" h="339089">
                <a:moveTo>
                  <a:pt x="310388" y="148082"/>
                </a:moveTo>
                <a:lnTo>
                  <a:pt x="0" y="148082"/>
                </a:lnTo>
                <a:lnTo>
                  <a:pt x="0" y="170053"/>
                </a:lnTo>
                <a:lnTo>
                  <a:pt x="310388" y="170053"/>
                </a:lnTo>
                <a:lnTo>
                  <a:pt x="310388" y="148082"/>
                </a:lnTo>
                <a:close/>
              </a:path>
              <a:path w="3509009" h="339089">
                <a:moveTo>
                  <a:pt x="611632" y="4699"/>
                </a:moveTo>
                <a:lnTo>
                  <a:pt x="585851" y="4699"/>
                </a:lnTo>
                <a:lnTo>
                  <a:pt x="585851" y="128270"/>
                </a:lnTo>
                <a:lnTo>
                  <a:pt x="523875" y="128270"/>
                </a:lnTo>
                <a:lnTo>
                  <a:pt x="521271" y="105613"/>
                </a:lnTo>
                <a:lnTo>
                  <a:pt x="516140" y="85623"/>
                </a:lnTo>
                <a:lnTo>
                  <a:pt x="508457" y="68326"/>
                </a:lnTo>
                <a:lnTo>
                  <a:pt x="499110" y="54991"/>
                </a:lnTo>
                <a:lnTo>
                  <a:pt x="499110" y="140589"/>
                </a:lnTo>
                <a:lnTo>
                  <a:pt x="498081" y="159994"/>
                </a:lnTo>
                <a:lnTo>
                  <a:pt x="482473" y="206375"/>
                </a:lnTo>
                <a:lnTo>
                  <a:pt x="452247" y="229717"/>
                </a:lnTo>
                <a:lnTo>
                  <a:pt x="439801" y="231267"/>
                </a:lnTo>
                <a:lnTo>
                  <a:pt x="427266" y="229743"/>
                </a:lnTo>
                <a:lnTo>
                  <a:pt x="389813" y="193294"/>
                </a:lnTo>
                <a:lnTo>
                  <a:pt x="380492" y="140589"/>
                </a:lnTo>
                <a:lnTo>
                  <a:pt x="381508" y="120878"/>
                </a:lnTo>
                <a:lnTo>
                  <a:pt x="396748" y="74549"/>
                </a:lnTo>
                <a:lnTo>
                  <a:pt x="439801" y="50165"/>
                </a:lnTo>
                <a:lnTo>
                  <a:pt x="452488" y="51689"/>
                </a:lnTo>
                <a:lnTo>
                  <a:pt x="489940" y="87833"/>
                </a:lnTo>
                <a:lnTo>
                  <a:pt x="499110" y="140589"/>
                </a:lnTo>
                <a:lnTo>
                  <a:pt x="499110" y="54991"/>
                </a:lnTo>
                <a:lnTo>
                  <a:pt x="498221" y="53721"/>
                </a:lnTo>
                <a:lnTo>
                  <a:pt x="494487" y="50165"/>
                </a:lnTo>
                <a:lnTo>
                  <a:pt x="485990" y="42062"/>
                </a:lnTo>
                <a:lnTo>
                  <a:pt x="472198" y="33718"/>
                </a:lnTo>
                <a:lnTo>
                  <a:pt x="456793" y="28727"/>
                </a:lnTo>
                <a:lnTo>
                  <a:pt x="439801" y="27051"/>
                </a:lnTo>
                <a:lnTo>
                  <a:pt x="421436" y="28943"/>
                </a:lnTo>
                <a:lnTo>
                  <a:pt x="378079" y="57150"/>
                </a:lnTo>
                <a:lnTo>
                  <a:pt x="360641" y="93065"/>
                </a:lnTo>
                <a:lnTo>
                  <a:pt x="354838" y="140589"/>
                </a:lnTo>
                <a:lnTo>
                  <a:pt x="356311" y="165646"/>
                </a:lnTo>
                <a:lnTo>
                  <a:pt x="368071" y="207276"/>
                </a:lnTo>
                <a:lnTo>
                  <a:pt x="405396" y="246761"/>
                </a:lnTo>
                <a:lnTo>
                  <a:pt x="439801" y="254381"/>
                </a:lnTo>
                <a:lnTo>
                  <a:pt x="456742" y="252717"/>
                </a:lnTo>
                <a:lnTo>
                  <a:pt x="472160" y="247713"/>
                </a:lnTo>
                <a:lnTo>
                  <a:pt x="486029" y="239382"/>
                </a:lnTo>
                <a:lnTo>
                  <a:pt x="494588" y="231267"/>
                </a:lnTo>
                <a:lnTo>
                  <a:pt x="498348" y="227711"/>
                </a:lnTo>
                <a:lnTo>
                  <a:pt x="508673" y="213004"/>
                </a:lnTo>
                <a:lnTo>
                  <a:pt x="516445" y="195364"/>
                </a:lnTo>
                <a:lnTo>
                  <a:pt x="521627" y="174815"/>
                </a:lnTo>
                <a:lnTo>
                  <a:pt x="524256" y="151384"/>
                </a:lnTo>
                <a:lnTo>
                  <a:pt x="585851" y="151384"/>
                </a:lnTo>
                <a:lnTo>
                  <a:pt x="585851" y="339090"/>
                </a:lnTo>
                <a:lnTo>
                  <a:pt x="611632" y="339090"/>
                </a:lnTo>
                <a:lnTo>
                  <a:pt x="611632" y="151384"/>
                </a:lnTo>
                <a:lnTo>
                  <a:pt x="611632" y="128270"/>
                </a:lnTo>
                <a:lnTo>
                  <a:pt x="611632" y="4699"/>
                </a:lnTo>
                <a:close/>
              </a:path>
              <a:path w="3509009" h="339089">
                <a:moveTo>
                  <a:pt x="971169" y="122174"/>
                </a:moveTo>
                <a:lnTo>
                  <a:pt x="925804" y="113030"/>
                </a:lnTo>
                <a:lnTo>
                  <a:pt x="885698" y="94361"/>
                </a:lnTo>
                <a:lnTo>
                  <a:pt x="858710" y="71755"/>
                </a:lnTo>
                <a:lnTo>
                  <a:pt x="856132" y="69126"/>
                </a:lnTo>
                <a:lnTo>
                  <a:pt x="847293" y="55143"/>
                </a:lnTo>
                <a:lnTo>
                  <a:pt x="842391" y="40259"/>
                </a:lnTo>
                <a:lnTo>
                  <a:pt x="949452" y="40259"/>
                </a:lnTo>
                <a:lnTo>
                  <a:pt x="949452" y="17145"/>
                </a:lnTo>
                <a:lnTo>
                  <a:pt x="708152" y="17145"/>
                </a:lnTo>
                <a:lnTo>
                  <a:pt x="708152" y="40259"/>
                </a:lnTo>
                <a:lnTo>
                  <a:pt x="814959" y="40259"/>
                </a:lnTo>
                <a:lnTo>
                  <a:pt x="809904" y="54952"/>
                </a:lnTo>
                <a:lnTo>
                  <a:pt x="770636" y="94615"/>
                </a:lnTo>
                <a:lnTo>
                  <a:pt x="730529" y="114046"/>
                </a:lnTo>
                <a:lnTo>
                  <a:pt x="686435" y="123571"/>
                </a:lnTo>
                <a:lnTo>
                  <a:pt x="702437" y="145288"/>
                </a:lnTo>
                <a:lnTo>
                  <a:pt x="742073" y="134670"/>
                </a:lnTo>
                <a:lnTo>
                  <a:pt x="779907" y="115951"/>
                </a:lnTo>
                <a:lnTo>
                  <a:pt x="821232" y="82600"/>
                </a:lnTo>
                <a:lnTo>
                  <a:pt x="828802" y="71755"/>
                </a:lnTo>
                <a:lnTo>
                  <a:pt x="836790" y="82791"/>
                </a:lnTo>
                <a:lnTo>
                  <a:pt x="878967" y="115697"/>
                </a:lnTo>
                <a:lnTo>
                  <a:pt x="916876" y="133578"/>
                </a:lnTo>
                <a:lnTo>
                  <a:pt x="955929" y="143256"/>
                </a:lnTo>
                <a:lnTo>
                  <a:pt x="971169" y="122174"/>
                </a:lnTo>
                <a:close/>
              </a:path>
              <a:path w="3509009" h="339089">
                <a:moveTo>
                  <a:pt x="983996" y="181483"/>
                </a:moveTo>
                <a:lnTo>
                  <a:pt x="673608" y="181483"/>
                </a:lnTo>
                <a:lnTo>
                  <a:pt x="673608" y="204597"/>
                </a:lnTo>
                <a:lnTo>
                  <a:pt x="815594" y="204597"/>
                </a:lnTo>
                <a:lnTo>
                  <a:pt x="815594" y="339090"/>
                </a:lnTo>
                <a:lnTo>
                  <a:pt x="842010" y="339090"/>
                </a:lnTo>
                <a:lnTo>
                  <a:pt x="842010" y="204597"/>
                </a:lnTo>
                <a:lnTo>
                  <a:pt x="983996" y="204597"/>
                </a:lnTo>
                <a:lnTo>
                  <a:pt x="983996" y="181483"/>
                </a:lnTo>
                <a:close/>
              </a:path>
              <a:path w="3509009" h="339089">
                <a:moveTo>
                  <a:pt x="1215390" y="234061"/>
                </a:moveTo>
                <a:lnTo>
                  <a:pt x="1178890" y="203987"/>
                </a:lnTo>
                <a:lnTo>
                  <a:pt x="1150493" y="166370"/>
                </a:lnTo>
                <a:lnTo>
                  <a:pt x="1139431" y="144272"/>
                </a:lnTo>
                <a:lnTo>
                  <a:pt x="1132306" y="124447"/>
                </a:lnTo>
                <a:lnTo>
                  <a:pt x="1127747" y="103035"/>
                </a:lnTo>
                <a:lnTo>
                  <a:pt x="1126324" y="82550"/>
                </a:lnTo>
                <a:lnTo>
                  <a:pt x="1126236" y="27686"/>
                </a:lnTo>
                <a:lnTo>
                  <a:pt x="1100328" y="27686"/>
                </a:lnTo>
                <a:lnTo>
                  <a:pt x="1100328" y="82550"/>
                </a:lnTo>
                <a:lnTo>
                  <a:pt x="1098778" y="104825"/>
                </a:lnTo>
                <a:lnTo>
                  <a:pt x="1086497" y="148691"/>
                </a:lnTo>
                <a:lnTo>
                  <a:pt x="1062545" y="190944"/>
                </a:lnTo>
                <a:lnTo>
                  <a:pt x="1029703" y="226339"/>
                </a:lnTo>
                <a:lnTo>
                  <a:pt x="1010158" y="241173"/>
                </a:lnTo>
                <a:lnTo>
                  <a:pt x="1030351" y="258572"/>
                </a:lnTo>
                <a:lnTo>
                  <a:pt x="1070254" y="219176"/>
                </a:lnTo>
                <a:lnTo>
                  <a:pt x="1092949" y="187528"/>
                </a:lnTo>
                <a:lnTo>
                  <a:pt x="1113409" y="144272"/>
                </a:lnTo>
                <a:lnTo>
                  <a:pt x="1118146" y="156806"/>
                </a:lnTo>
                <a:lnTo>
                  <a:pt x="1144778" y="200533"/>
                </a:lnTo>
                <a:lnTo>
                  <a:pt x="1169949" y="230085"/>
                </a:lnTo>
                <a:lnTo>
                  <a:pt x="1197229" y="254381"/>
                </a:lnTo>
                <a:lnTo>
                  <a:pt x="1215390" y="234061"/>
                </a:lnTo>
                <a:close/>
              </a:path>
              <a:path w="3509009" h="339089">
                <a:moveTo>
                  <a:pt x="1288923" y="4699"/>
                </a:moveTo>
                <a:lnTo>
                  <a:pt x="1262888" y="4699"/>
                </a:lnTo>
                <a:lnTo>
                  <a:pt x="1262888" y="71374"/>
                </a:lnTo>
                <a:lnTo>
                  <a:pt x="1190358" y="71374"/>
                </a:lnTo>
                <a:lnTo>
                  <a:pt x="1190358" y="94107"/>
                </a:lnTo>
                <a:lnTo>
                  <a:pt x="1262888" y="94107"/>
                </a:lnTo>
                <a:lnTo>
                  <a:pt x="1262888" y="147066"/>
                </a:lnTo>
                <a:lnTo>
                  <a:pt x="1190358" y="147066"/>
                </a:lnTo>
                <a:lnTo>
                  <a:pt x="1190358" y="169799"/>
                </a:lnTo>
                <a:lnTo>
                  <a:pt x="1262888" y="169799"/>
                </a:lnTo>
                <a:lnTo>
                  <a:pt x="1262888" y="339090"/>
                </a:lnTo>
                <a:lnTo>
                  <a:pt x="1288923" y="339090"/>
                </a:lnTo>
                <a:lnTo>
                  <a:pt x="1288923" y="4699"/>
                </a:lnTo>
                <a:close/>
              </a:path>
              <a:path w="3509009" h="339089">
                <a:moveTo>
                  <a:pt x="1552575" y="234061"/>
                </a:moveTo>
                <a:lnTo>
                  <a:pt x="1515694" y="203809"/>
                </a:lnTo>
                <a:lnTo>
                  <a:pt x="1487297" y="166116"/>
                </a:lnTo>
                <a:lnTo>
                  <a:pt x="1476349" y="144272"/>
                </a:lnTo>
                <a:lnTo>
                  <a:pt x="1469110" y="124180"/>
                </a:lnTo>
                <a:lnTo>
                  <a:pt x="1464551" y="102870"/>
                </a:lnTo>
                <a:lnTo>
                  <a:pt x="1463128" y="82550"/>
                </a:lnTo>
                <a:lnTo>
                  <a:pt x="1463040" y="27686"/>
                </a:lnTo>
                <a:lnTo>
                  <a:pt x="1437386" y="27686"/>
                </a:lnTo>
                <a:lnTo>
                  <a:pt x="1437386" y="82550"/>
                </a:lnTo>
                <a:lnTo>
                  <a:pt x="1435862" y="104825"/>
                </a:lnTo>
                <a:lnTo>
                  <a:pt x="1423670" y="148691"/>
                </a:lnTo>
                <a:lnTo>
                  <a:pt x="1399679" y="190944"/>
                </a:lnTo>
                <a:lnTo>
                  <a:pt x="1366812" y="226339"/>
                </a:lnTo>
                <a:lnTo>
                  <a:pt x="1347216" y="241173"/>
                </a:lnTo>
                <a:lnTo>
                  <a:pt x="1367155" y="258572"/>
                </a:lnTo>
                <a:lnTo>
                  <a:pt x="1406690" y="219786"/>
                </a:lnTo>
                <a:lnTo>
                  <a:pt x="1429740" y="188074"/>
                </a:lnTo>
                <a:lnTo>
                  <a:pt x="1450594" y="144272"/>
                </a:lnTo>
                <a:lnTo>
                  <a:pt x="1455026" y="156641"/>
                </a:lnTo>
                <a:lnTo>
                  <a:pt x="1481709" y="200406"/>
                </a:lnTo>
                <a:lnTo>
                  <a:pt x="1507134" y="230111"/>
                </a:lnTo>
                <a:lnTo>
                  <a:pt x="1534287" y="254381"/>
                </a:lnTo>
                <a:lnTo>
                  <a:pt x="1552575" y="234061"/>
                </a:lnTo>
                <a:close/>
              </a:path>
              <a:path w="3509009" h="339089">
                <a:moveTo>
                  <a:pt x="1625346" y="4699"/>
                </a:moveTo>
                <a:lnTo>
                  <a:pt x="1599311" y="4699"/>
                </a:lnTo>
                <a:lnTo>
                  <a:pt x="1599311" y="114427"/>
                </a:lnTo>
                <a:lnTo>
                  <a:pt x="1521333" y="114427"/>
                </a:lnTo>
                <a:lnTo>
                  <a:pt x="1521333" y="137541"/>
                </a:lnTo>
                <a:lnTo>
                  <a:pt x="1599311" y="137541"/>
                </a:lnTo>
                <a:lnTo>
                  <a:pt x="1599311" y="339090"/>
                </a:lnTo>
                <a:lnTo>
                  <a:pt x="1625346" y="339090"/>
                </a:lnTo>
                <a:lnTo>
                  <a:pt x="1625346" y="4699"/>
                </a:lnTo>
                <a:close/>
              </a:path>
              <a:path w="3509009" h="339089">
                <a:moveTo>
                  <a:pt x="1961769" y="22352"/>
                </a:moveTo>
                <a:lnTo>
                  <a:pt x="1812925" y="22352"/>
                </a:lnTo>
                <a:lnTo>
                  <a:pt x="1812925" y="45593"/>
                </a:lnTo>
                <a:lnTo>
                  <a:pt x="1931162" y="45593"/>
                </a:lnTo>
                <a:lnTo>
                  <a:pt x="1925980" y="65366"/>
                </a:lnTo>
                <a:lnTo>
                  <a:pt x="1904022" y="103987"/>
                </a:lnTo>
                <a:lnTo>
                  <a:pt x="1867255" y="140284"/>
                </a:lnTo>
                <a:lnTo>
                  <a:pt x="1819630" y="167995"/>
                </a:lnTo>
                <a:lnTo>
                  <a:pt x="1791970" y="178181"/>
                </a:lnTo>
                <a:lnTo>
                  <a:pt x="1810512" y="198882"/>
                </a:lnTo>
                <a:lnTo>
                  <a:pt x="1862137" y="172859"/>
                </a:lnTo>
                <a:lnTo>
                  <a:pt x="1903069" y="142176"/>
                </a:lnTo>
                <a:lnTo>
                  <a:pt x="1933295" y="106857"/>
                </a:lnTo>
                <a:lnTo>
                  <a:pt x="1952853" y="66916"/>
                </a:lnTo>
                <a:lnTo>
                  <a:pt x="1961769" y="22352"/>
                </a:lnTo>
                <a:close/>
              </a:path>
              <a:path w="3509009" h="339089">
                <a:moveTo>
                  <a:pt x="2051177" y="208915"/>
                </a:moveTo>
                <a:lnTo>
                  <a:pt x="2025396" y="208915"/>
                </a:lnTo>
                <a:lnTo>
                  <a:pt x="2025396" y="232029"/>
                </a:lnTo>
                <a:lnTo>
                  <a:pt x="2025396" y="308229"/>
                </a:lnTo>
                <a:lnTo>
                  <a:pt x="1874012" y="308229"/>
                </a:lnTo>
                <a:lnTo>
                  <a:pt x="1874012" y="232029"/>
                </a:lnTo>
                <a:lnTo>
                  <a:pt x="2025396" y="232029"/>
                </a:lnTo>
                <a:lnTo>
                  <a:pt x="2025396" y="208915"/>
                </a:lnTo>
                <a:lnTo>
                  <a:pt x="1848231" y="208915"/>
                </a:lnTo>
                <a:lnTo>
                  <a:pt x="1848231" y="331343"/>
                </a:lnTo>
                <a:lnTo>
                  <a:pt x="2051177" y="331343"/>
                </a:lnTo>
                <a:lnTo>
                  <a:pt x="2051177" y="308229"/>
                </a:lnTo>
                <a:lnTo>
                  <a:pt x="2051177" y="232029"/>
                </a:lnTo>
                <a:lnTo>
                  <a:pt x="2051177" y="208915"/>
                </a:lnTo>
                <a:close/>
              </a:path>
              <a:path w="3509009" h="339089">
                <a:moveTo>
                  <a:pt x="2101342" y="94488"/>
                </a:moveTo>
                <a:lnTo>
                  <a:pt x="2050796" y="94488"/>
                </a:lnTo>
                <a:lnTo>
                  <a:pt x="2050796" y="4699"/>
                </a:lnTo>
                <a:lnTo>
                  <a:pt x="2025015" y="4699"/>
                </a:lnTo>
                <a:lnTo>
                  <a:pt x="2025015" y="189992"/>
                </a:lnTo>
                <a:lnTo>
                  <a:pt x="2050796" y="189992"/>
                </a:lnTo>
                <a:lnTo>
                  <a:pt x="2050796" y="117602"/>
                </a:lnTo>
                <a:lnTo>
                  <a:pt x="2101342" y="117602"/>
                </a:lnTo>
                <a:lnTo>
                  <a:pt x="2101342" y="94488"/>
                </a:lnTo>
                <a:close/>
              </a:path>
              <a:path w="3509009" h="339089">
                <a:moveTo>
                  <a:pt x="2329561" y="234061"/>
                </a:moveTo>
                <a:lnTo>
                  <a:pt x="2292794" y="203873"/>
                </a:lnTo>
                <a:lnTo>
                  <a:pt x="2264410" y="166243"/>
                </a:lnTo>
                <a:lnTo>
                  <a:pt x="2246338" y="124434"/>
                </a:lnTo>
                <a:lnTo>
                  <a:pt x="2240356" y="82550"/>
                </a:lnTo>
                <a:lnTo>
                  <a:pt x="2240280" y="27686"/>
                </a:lnTo>
                <a:lnTo>
                  <a:pt x="2214499" y="27686"/>
                </a:lnTo>
                <a:lnTo>
                  <a:pt x="2214499" y="82550"/>
                </a:lnTo>
                <a:lnTo>
                  <a:pt x="2212949" y="104825"/>
                </a:lnTo>
                <a:lnTo>
                  <a:pt x="2200668" y="148691"/>
                </a:lnTo>
                <a:lnTo>
                  <a:pt x="2176742" y="190944"/>
                </a:lnTo>
                <a:lnTo>
                  <a:pt x="2144026" y="226339"/>
                </a:lnTo>
                <a:lnTo>
                  <a:pt x="2124583" y="241173"/>
                </a:lnTo>
                <a:lnTo>
                  <a:pt x="2144522" y="258572"/>
                </a:lnTo>
                <a:lnTo>
                  <a:pt x="2184425" y="219176"/>
                </a:lnTo>
                <a:lnTo>
                  <a:pt x="2207183" y="187528"/>
                </a:lnTo>
                <a:lnTo>
                  <a:pt x="2227580" y="144272"/>
                </a:lnTo>
                <a:lnTo>
                  <a:pt x="2232317" y="156806"/>
                </a:lnTo>
                <a:lnTo>
                  <a:pt x="2258949" y="200533"/>
                </a:lnTo>
                <a:lnTo>
                  <a:pt x="2284120" y="230085"/>
                </a:lnTo>
                <a:lnTo>
                  <a:pt x="2311400" y="254381"/>
                </a:lnTo>
                <a:lnTo>
                  <a:pt x="2329561" y="234061"/>
                </a:lnTo>
                <a:close/>
              </a:path>
              <a:path w="3509009" h="339089">
                <a:moveTo>
                  <a:pt x="2444242" y="140589"/>
                </a:moveTo>
                <a:lnTo>
                  <a:pt x="2386330" y="140589"/>
                </a:lnTo>
                <a:lnTo>
                  <a:pt x="2386330" y="4699"/>
                </a:lnTo>
                <a:lnTo>
                  <a:pt x="2360422" y="4699"/>
                </a:lnTo>
                <a:lnTo>
                  <a:pt x="2360422" y="339090"/>
                </a:lnTo>
                <a:lnTo>
                  <a:pt x="2386330" y="339090"/>
                </a:lnTo>
                <a:lnTo>
                  <a:pt x="2386330" y="163703"/>
                </a:lnTo>
                <a:lnTo>
                  <a:pt x="2444242" y="163703"/>
                </a:lnTo>
                <a:lnTo>
                  <a:pt x="2444242" y="140589"/>
                </a:lnTo>
                <a:close/>
              </a:path>
              <a:path w="3509009" h="339089">
                <a:moveTo>
                  <a:pt x="2647823" y="138176"/>
                </a:moveTo>
                <a:lnTo>
                  <a:pt x="2646438" y="126034"/>
                </a:lnTo>
                <a:lnTo>
                  <a:pt x="2642273" y="114935"/>
                </a:lnTo>
                <a:lnTo>
                  <a:pt x="2635339" y="104889"/>
                </a:lnTo>
                <a:lnTo>
                  <a:pt x="2631084" y="100965"/>
                </a:lnTo>
                <a:lnTo>
                  <a:pt x="2625598" y="95885"/>
                </a:lnTo>
                <a:lnTo>
                  <a:pt x="2622296" y="93878"/>
                </a:lnTo>
                <a:lnTo>
                  <a:pt x="2622296" y="138176"/>
                </a:lnTo>
                <a:lnTo>
                  <a:pt x="2621330" y="146062"/>
                </a:lnTo>
                <a:lnTo>
                  <a:pt x="2588742" y="172885"/>
                </a:lnTo>
                <a:lnTo>
                  <a:pt x="2565146" y="175514"/>
                </a:lnTo>
                <a:lnTo>
                  <a:pt x="2552611" y="174853"/>
                </a:lnTo>
                <a:lnTo>
                  <a:pt x="2516594" y="159512"/>
                </a:lnTo>
                <a:lnTo>
                  <a:pt x="2507869" y="138176"/>
                </a:lnTo>
                <a:lnTo>
                  <a:pt x="2508821" y="130530"/>
                </a:lnTo>
                <a:lnTo>
                  <a:pt x="2541308" y="103632"/>
                </a:lnTo>
                <a:lnTo>
                  <a:pt x="2565146" y="100965"/>
                </a:lnTo>
                <a:lnTo>
                  <a:pt x="2577757" y="101638"/>
                </a:lnTo>
                <a:lnTo>
                  <a:pt x="2613710" y="117284"/>
                </a:lnTo>
                <a:lnTo>
                  <a:pt x="2622296" y="138176"/>
                </a:lnTo>
                <a:lnTo>
                  <a:pt x="2622296" y="93878"/>
                </a:lnTo>
                <a:lnTo>
                  <a:pt x="2613444" y="88468"/>
                </a:lnTo>
                <a:lnTo>
                  <a:pt x="2599321" y="83146"/>
                </a:lnTo>
                <a:lnTo>
                  <a:pt x="2583205" y="79946"/>
                </a:lnTo>
                <a:lnTo>
                  <a:pt x="2565146" y="78867"/>
                </a:lnTo>
                <a:lnTo>
                  <a:pt x="2547074" y="79946"/>
                </a:lnTo>
                <a:lnTo>
                  <a:pt x="2504694" y="95885"/>
                </a:lnTo>
                <a:lnTo>
                  <a:pt x="2482469" y="138176"/>
                </a:lnTo>
                <a:lnTo>
                  <a:pt x="2483828" y="150469"/>
                </a:lnTo>
                <a:lnTo>
                  <a:pt x="2516479" y="188061"/>
                </a:lnTo>
                <a:lnTo>
                  <a:pt x="2564765" y="197485"/>
                </a:lnTo>
                <a:lnTo>
                  <a:pt x="2583002" y="196418"/>
                </a:lnTo>
                <a:lnTo>
                  <a:pt x="2599220" y="193217"/>
                </a:lnTo>
                <a:lnTo>
                  <a:pt x="2613431" y="187896"/>
                </a:lnTo>
                <a:lnTo>
                  <a:pt x="2625598" y="180467"/>
                </a:lnTo>
                <a:lnTo>
                  <a:pt x="2630957" y="175514"/>
                </a:lnTo>
                <a:lnTo>
                  <a:pt x="2635339" y="171475"/>
                </a:lnTo>
                <a:lnTo>
                  <a:pt x="2642273" y="161417"/>
                </a:lnTo>
                <a:lnTo>
                  <a:pt x="2646438" y="150329"/>
                </a:lnTo>
                <a:lnTo>
                  <a:pt x="2647823" y="138176"/>
                </a:lnTo>
                <a:close/>
              </a:path>
              <a:path w="3509009" h="339089">
                <a:moveTo>
                  <a:pt x="2663063" y="39497"/>
                </a:moveTo>
                <a:lnTo>
                  <a:pt x="2577084" y="39497"/>
                </a:lnTo>
                <a:lnTo>
                  <a:pt x="2577084" y="0"/>
                </a:lnTo>
                <a:lnTo>
                  <a:pt x="2551303" y="0"/>
                </a:lnTo>
                <a:lnTo>
                  <a:pt x="2551303" y="39497"/>
                </a:lnTo>
                <a:lnTo>
                  <a:pt x="2465197" y="39497"/>
                </a:lnTo>
                <a:lnTo>
                  <a:pt x="2465197" y="62230"/>
                </a:lnTo>
                <a:lnTo>
                  <a:pt x="2663063" y="62230"/>
                </a:lnTo>
                <a:lnTo>
                  <a:pt x="2663063" y="39497"/>
                </a:lnTo>
                <a:close/>
              </a:path>
              <a:path w="3509009" h="339089">
                <a:moveTo>
                  <a:pt x="2724785" y="218821"/>
                </a:moveTo>
                <a:lnTo>
                  <a:pt x="2699385" y="218821"/>
                </a:lnTo>
                <a:lnTo>
                  <a:pt x="2699385" y="257175"/>
                </a:lnTo>
                <a:lnTo>
                  <a:pt x="2699385" y="279527"/>
                </a:lnTo>
                <a:lnTo>
                  <a:pt x="2699385" y="312928"/>
                </a:lnTo>
                <a:lnTo>
                  <a:pt x="2544445" y="312928"/>
                </a:lnTo>
                <a:lnTo>
                  <a:pt x="2544445" y="279527"/>
                </a:lnTo>
                <a:lnTo>
                  <a:pt x="2699385" y="279527"/>
                </a:lnTo>
                <a:lnTo>
                  <a:pt x="2699385" y="257175"/>
                </a:lnTo>
                <a:lnTo>
                  <a:pt x="2544445" y="257175"/>
                </a:lnTo>
                <a:lnTo>
                  <a:pt x="2544445" y="218821"/>
                </a:lnTo>
                <a:lnTo>
                  <a:pt x="2519045" y="218821"/>
                </a:lnTo>
                <a:lnTo>
                  <a:pt x="2519045" y="335661"/>
                </a:lnTo>
                <a:lnTo>
                  <a:pt x="2724785" y="335661"/>
                </a:lnTo>
                <a:lnTo>
                  <a:pt x="2724785" y="312928"/>
                </a:lnTo>
                <a:lnTo>
                  <a:pt x="2724785" y="279527"/>
                </a:lnTo>
                <a:lnTo>
                  <a:pt x="2724785" y="257175"/>
                </a:lnTo>
                <a:lnTo>
                  <a:pt x="2724785" y="218821"/>
                </a:lnTo>
                <a:close/>
              </a:path>
              <a:path w="3509009" h="339089">
                <a:moveTo>
                  <a:pt x="2771775" y="101600"/>
                </a:moveTo>
                <a:lnTo>
                  <a:pt x="2724785" y="101600"/>
                </a:lnTo>
                <a:lnTo>
                  <a:pt x="2724785" y="4699"/>
                </a:lnTo>
                <a:lnTo>
                  <a:pt x="2699004" y="4699"/>
                </a:lnTo>
                <a:lnTo>
                  <a:pt x="2699004" y="200279"/>
                </a:lnTo>
                <a:lnTo>
                  <a:pt x="2724785" y="200279"/>
                </a:lnTo>
                <a:lnTo>
                  <a:pt x="2724785" y="124714"/>
                </a:lnTo>
                <a:lnTo>
                  <a:pt x="2771775" y="124714"/>
                </a:lnTo>
                <a:lnTo>
                  <a:pt x="2771775" y="101600"/>
                </a:lnTo>
                <a:close/>
              </a:path>
              <a:path w="3509009" h="339089">
                <a:moveTo>
                  <a:pt x="3026283" y="233426"/>
                </a:moveTo>
                <a:lnTo>
                  <a:pt x="3024022" y="218059"/>
                </a:lnTo>
                <a:lnTo>
                  <a:pt x="3022981" y="210947"/>
                </a:lnTo>
                <a:lnTo>
                  <a:pt x="3000743" y="214096"/>
                </a:lnTo>
                <a:lnTo>
                  <a:pt x="2970238" y="216319"/>
                </a:lnTo>
                <a:lnTo>
                  <a:pt x="2931503" y="217627"/>
                </a:lnTo>
                <a:lnTo>
                  <a:pt x="2884551" y="218059"/>
                </a:lnTo>
                <a:lnTo>
                  <a:pt x="2861691" y="218059"/>
                </a:lnTo>
                <a:lnTo>
                  <a:pt x="2861691" y="33147"/>
                </a:lnTo>
                <a:lnTo>
                  <a:pt x="2835910" y="33147"/>
                </a:lnTo>
                <a:lnTo>
                  <a:pt x="2835910" y="241173"/>
                </a:lnTo>
                <a:lnTo>
                  <a:pt x="2909024" y="240703"/>
                </a:lnTo>
                <a:lnTo>
                  <a:pt x="2965145" y="239255"/>
                </a:lnTo>
                <a:lnTo>
                  <a:pt x="3004223" y="236842"/>
                </a:lnTo>
                <a:lnTo>
                  <a:pt x="3026283" y="233426"/>
                </a:lnTo>
                <a:close/>
              </a:path>
              <a:path w="3509009" h="339089">
                <a:moveTo>
                  <a:pt x="3077718" y="4699"/>
                </a:moveTo>
                <a:lnTo>
                  <a:pt x="3051683" y="4699"/>
                </a:lnTo>
                <a:lnTo>
                  <a:pt x="3051683" y="339090"/>
                </a:lnTo>
                <a:lnTo>
                  <a:pt x="3077718" y="339090"/>
                </a:lnTo>
                <a:lnTo>
                  <a:pt x="3077718" y="4699"/>
                </a:lnTo>
                <a:close/>
              </a:path>
              <a:path w="3509009" h="339089">
                <a:moveTo>
                  <a:pt x="3338830" y="239395"/>
                </a:moveTo>
                <a:lnTo>
                  <a:pt x="3337064" y="221234"/>
                </a:lnTo>
                <a:lnTo>
                  <a:pt x="3336671" y="217043"/>
                </a:lnTo>
                <a:lnTo>
                  <a:pt x="3317989" y="218884"/>
                </a:lnTo>
                <a:lnTo>
                  <a:pt x="3286760" y="220192"/>
                </a:lnTo>
                <a:lnTo>
                  <a:pt x="3242945" y="220980"/>
                </a:lnTo>
                <a:lnTo>
                  <a:pt x="3186557" y="221234"/>
                </a:lnTo>
                <a:lnTo>
                  <a:pt x="3186557" y="57277"/>
                </a:lnTo>
                <a:lnTo>
                  <a:pt x="3316732" y="57277"/>
                </a:lnTo>
                <a:lnTo>
                  <a:pt x="3316732" y="34163"/>
                </a:lnTo>
                <a:lnTo>
                  <a:pt x="3160522" y="34163"/>
                </a:lnTo>
                <a:lnTo>
                  <a:pt x="3160522" y="244348"/>
                </a:lnTo>
                <a:lnTo>
                  <a:pt x="3262058" y="243928"/>
                </a:lnTo>
                <a:lnTo>
                  <a:pt x="3310026" y="242252"/>
                </a:lnTo>
                <a:lnTo>
                  <a:pt x="3324479" y="241020"/>
                </a:lnTo>
                <a:lnTo>
                  <a:pt x="3338830" y="239395"/>
                </a:lnTo>
                <a:close/>
              </a:path>
              <a:path w="3509009" h="339089">
                <a:moveTo>
                  <a:pt x="3455670" y="136398"/>
                </a:moveTo>
                <a:lnTo>
                  <a:pt x="3396742" y="136398"/>
                </a:lnTo>
                <a:lnTo>
                  <a:pt x="3396742" y="4699"/>
                </a:lnTo>
                <a:lnTo>
                  <a:pt x="3370834" y="4699"/>
                </a:lnTo>
                <a:lnTo>
                  <a:pt x="3370834" y="339090"/>
                </a:lnTo>
                <a:lnTo>
                  <a:pt x="3396742" y="339090"/>
                </a:lnTo>
                <a:lnTo>
                  <a:pt x="3396742" y="159893"/>
                </a:lnTo>
                <a:lnTo>
                  <a:pt x="3455670" y="159893"/>
                </a:lnTo>
                <a:lnTo>
                  <a:pt x="3455670" y="136398"/>
                </a:lnTo>
                <a:close/>
              </a:path>
              <a:path w="3509009" h="339089">
                <a:moveTo>
                  <a:pt x="3508756" y="287274"/>
                </a:moveTo>
                <a:lnTo>
                  <a:pt x="3506851" y="282702"/>
                </a:lnTo>
                <a:lnTo>
                  <a:pt x="3499231" y="275082"/>
                </a:lnTo>
                <a:lnTo>
                  <a:pt x="3494786" y="273304"/>
                </a:lnTo>
                <a:lnTo>
                  <a:pt x="3489706" y="273304"/>
                </a:lnTo>
                <a:lnTo>
                  <a:pt x="3484626" y="273304"/>
                </a:lnTo>
                <a:lnTo>
                  <a:pt x="3480181" y="275082"/>
                </a:lnTo>
                <a:lnTo>
                  <a:pt x="3472561" y="282702"/>
                </a:lnTo>
                <a:lnTo>
                  <a:pt x="3470656" y="287274"/>
                </a:lnTo>
                <a:lnTo>
                  <a:pt x="3470656" y="297942"/>
                </a:lnTo>
                <a:lnTo>
                  <a:pt x="3472561" y="302514"/>
                </a:lnTo>
                <a:lnTo>
                  <a:pt x="3476244" y="306324"/>
                </a:lnTo>
                <a:lnTo>
                  <a:pt x="3480054" y="310007"/>
                </a:lnTo>
                <a:lnTo>
                  <a:pt x="3484499" y="311912"/>
                </a:lnTo>
                <a:lnTo>
                  <a:pt x="3494913" y="311912"/>
                </a:lnTo>
                <a:lnTo>
                  <a:pt x="3499358" y="310007"/>
                </a:lnTo>
                <a:lnTo>
                  <a:pt x="3506851" y="302260"/>
                </a:lnTo>
                <a:lnTo>
                  <a:pt x="3508756" y="297815"/>
                </a:lnTo>
                <a:lnTo>
                  <a:pt x="3508756" y="28727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age5image2868707536">
            <a:extLst>
              <a:ext uri="{FF2B5EF4-FFF2-40B4-BE49-F238E27FC236}">
                <a16:creationId xmlns:a16="http://schemas.microsoft.com/office/drawing/2014/main" id="{727AAACC-CAE3-117F-6F16-98AF5285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05" y="2085282"/>
            <a:ext cx="6168858" cy="39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4800" y="1519666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Minimum distance classifier 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5121" name="Picture 1" descr="page1image2868770832">
            <a:extLst>
              <a:ext uri="{FF2B5EF4-FFF2-40B4-BE49-F238E27FC236}">
                <a16:creationId xmlns:a16="http://schemas.microsoft.com/office/drawing/2014/main" id="{733B7996-BBC9-AAB3-FEA1-B7F974A5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509" y="4037614"/>
            <a:ext cx="3494486" cy="3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3B6D5-20DF-C3EC-46CC-30E9B6F614CF}"/>
                  </a:ext>
                </a:extLst>
              </p:cNvPr>
              <p:cNvSpPr txBox="1"/>
              <p:nvPr/>
            </p:nvSpPr>
            <p:spPr>
              <a:xfrm>
                <a:off x="123037" y="4572000"/>
                <a:ext cx="313042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𝑖𝑗</m:t>
                          </m:r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3B6D5-20DF-C3EC-46CC-30E9B6F6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37" y="4572000"/>
                <a:ext cx="3130420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D944F3-8032-00B4-C114-F5E1346162AD}"/>
                  </a:ext>
                </a:extLst>
              </p:cNvPr>
              <p:cNvSpPr txBox="1"/>
              <p:nvPr/>
            </p:nvSpPr>
            <p:spPr>
              <a:xfrm>
                <a:off x="933750" y="4987404"/>
                <a:ext cx="462812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KR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D944F3-8032-00B4-C114-F5E13461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50" y="4987404"/>
                <a:ext cx="4628126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147298-BED5-EA57-0076-EB48E2610BDA}"/>
                  </a:ext>
                </a:extLst>
              </p:cNvPr>
              <p:cNvSpPr txBox="1"/>
              <p:nvPr/>
            </p:nvSpPr>
            <p:spPr>
              <a:xfrm>
                <a:off x="933750" y="5614343"/>
                <a:ext cx="1380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KR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147298-BED5-EA57-0076-EB48E261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50" y="5614343"/>
                <a:ext cx="1380955" cy="276999"/>
              </a:xfrm>
              <a:prstGeom prst="rect">
                <a:avLst/>
              </a:prstGeom>
              <a:blipFill>
                <a:blip r:embed="rId7"/>
                <a:stretch>
                  <a:fillRect l="-881" t="-2222" r="-881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DDB697B-9BE5-3D7E-C8D4-80D1297B8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284315"/>
            <a:ext cx="5673703" cy="1924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11491-7692-F62B-2513-A27FEE625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396" y="2352737"/>
            <a:ext cx="46101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2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6691" y="1539062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Optimal statistical classifier 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6146" name="Picture 2" descr="page25image2868348752">
            <a:extLst>
              <a:ext uri="{FF2B5EF4-FFF2-40B4-BE49-F238E27FC236}">
                <a16:creationId xmlns:a16="http://schemas.microsoft.com/office/drawing/2014/main" id="{44C5EF14-557A-A301-ED04-FCAB7C92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59" y="1905000"/>
            <a:ext cx="6530595" cy="44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6BB4-B47D-416E-E8A1-B2729D1E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1" y="2184400"/>
            <a:ext cx="3949700" cy="558800"/>
          </a:xfrm>
          <a:prstGeom prst="rect">
            <a:avLst/>
          </a:prstGeom>
        </p:spPr>
      </p:pic>
      <p:pic>
        <p:nvPicPr>
          <p:cNvPr id="6148" name="Picture 4" descr="page4image2868595344">
            <a:extLst>
              <a:ext uri="{FF2B5EF4-FFF2-40B4-BE49-F238E27FC236}">
                <a16:creationId xmlns:a16="http://schemas.microsoft.com/office/drawing/2014/main" id="{208798E4-741B-8793-4980-6877FFF3B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2"/>
          <a:stretch/>
        </p:blipFill>
        <p:spPr bwMode="auto">
          <a:xfrm>
            <a:off x="0" y="2895600"/>
            <a:ext cx="5371522" cy="30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page4image2868595552">
            <a:extLst>
              <a:ext uri="{FF2B5EF4-FFF2-40B4-BE49-F238E27FC236}">
                <a16:creationId xmlns:a16="http://schemas.microsoft.com/office/drawing/2014/main" id="{034270AD-17E5-E799-5A88-7F87BDB9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8" y="2944297"/>
            <a:ext cx="355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21FAB-FC0C-593C-CFED-AD72B6CE36E1}"/>
              </a:ext>
            </a:extLst>
          </p:cNvPr>
          <p:cNvSpPr txBox="1"/>
          <p:nvPr/>
        </p:nvSpPr>
        <p:spPr>
          <a:xfrm>
            <a:off x="642873" y="6081650"/>
            <a:ext cx="4372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effectLst/>
              </a:rPr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410817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4800" y="1538130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Linear discriminant function 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3B6D5-20DF-C3EC-46CC-30E9B6F614CF}"/>
                  </a:ext>
                </a:extLst>
              </p:cNvPr>
              <p:cNvSpPr txBox="1"/>
              <p:nvPr/>
            </p:nvSpPr>
            <p:spPr>
              <a:xfrm>
                <a:off x="250907" y="2014967"/>
                <a:ext cx="31304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3B6D5-20DF-C3EC-46CC-30E9B6F61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7" y="2014967"/>
                <a:ext cx="3130420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88FB339-1ED1-EFB3-73CC-6612B5A3A4EE}"/>
              </a:ext>
            </a:extLst>
          </p:cNvPr>
          <p:cNvSpPr txBox="1"/>
          <p:nvPr/>
        </p:nvSpPr>
        <p:spPr>
          <a:xfrm>
            <a:off x="555707" y="2476632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effectLst/>
                <a:latin typeface="STIXGeneral"/>
              </a:rPr>
              <a:t>w</a:t>
            </a:r>
            <a:r>
              <a:rPr lang="en-US" sz="2400">
                <a:effectLst/>
                <a:latin typeface="Chalkboard" panose="03050602040202020205" pitchFamily="66" charset="77"/>
              </a:rPr>
              <a:t>: weight vector, </a:t>
            </a:r>
            <a:r>
              <a:rPr lang="en-US" sz="2800" i="1">
                <a:effectLst/>
                <a:latin typeface="STIXGeneral"/>
              </a:rPr>
              <a:t>w</a:t>
            </a:r>
            <a:r>
              <a:rPr lang="en-US">
                <a:effectLst/>
                <a:latin typeface="STIXGeneral"/>
              </a:rPr>
              <a:t>0</a:t>
            </a:r>
            <a:r>
              <a:rPr lang="en-US" sz="2400">
                <a:effectLst/>
                <a:latin typeface="Chalkboard" panose="03050602040202020205" pitchFamily="66" charset="77"/>
              </a:rPr>
              <a:t>: the bias </a:t>
            </a:r>
            <a:endParaRPr lang="en-US" sz="2400">
              <a:effectLst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603BCF-6550-AB0B-30EC-C84A16C3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161" y="1447800"/>
            <a:ext cx="4293639" cy="51196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F833E8-9914-6621-2433-313895EAB1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32"/>
          <a:stretch/>
        </p:blipFill>
        <p:spPr>
          <a:xfrm>
            <a:off x="325939" y="2938297"/>
            <a:ext cx="5084262" cy="35056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D9A319-4F33-65DB-0041-ECC563EB5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783" y="5492948"/>
            <a:ext cx="2940632" cy="11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5227" y="0"/>
            <a:ext cx="9987280" cy="1129665"/>
            <a:chOff x="2205227" y="0"/>
            <a:chExt cx="9987280" cy="1129665"/>
          </a:xfrm>
        </p:grpSpPr>
        <p:sp>
          <p:nvSpPr>
            <p:cNvPr id="3" name="object 3"/>
            <p:cNvSpPr/>
            <p:nvPr/>
          </p:nvSpPr>
          <p:spPr>
            <a:xfrm>
              <a:off x="2205227" y="0"/>
              <a:ext cx="9987280" cy="1129665"/>
            </a:xfrm>
            <a:custGeom>
              <a:avLst/>
              <a:gdLst/>
              <a:ahLst/>
              <a:cxnLst/>
              <a:rect l="l" t="t" r="r" b="b"/>
              <a:pathLst>
                <a:path w="9987280" h="1129665">
                  <a:moveTo>
                    <a:pt x="9986772" y="0"/>
                  </a:moveTo>
                  <a:lnTo>
                    <a:pt x="6985" y="0"/>
                  </a:lnTo>
                  <a:lnTo>
                    <a:pt x="0" y="67691"/>
                  </a:lnTo>
                  <a:lnTo>
                    <a:pt x="0" y="609980"/>
                  </a:lnTo>
                  <a:lnTo>
                    <a:pt x="2187" y="657242"/>
                  </a:lnTo>
                  <a:lnTo>
                    <a:pt x="8623" y="703316"/>
                  </a:lnTo>
                  <a:lnTo>
                    <a:pt x="19119" y="748019"/>
                  </a:lnTo>
                  <a:lnTo>
                    <a:pt x="33486" y="791167"/>
                  </a:lnTo>
                  <a:lnTo>
                    <a:pt x="51535" y="832577"/>
                  </a:lnTo>
                  <a:lnTo>
                    <a:pt x="73076" y="872066"/>
                  </a:lnTo>
                  <a:lnTo>
                    <a:pt x="97921" y="909450"/>
                  </a:lnTo>
                  <a:lnTo>
                    <a:pt x="125880" y="944546"/>
                  </a:lnTo>
                  <a:lnTo>
                    <a:pt x="156765" y="977169"/>
                  </a:lnTo>
                  <a:lnTo>
                    <a:pt x="190386" y="1007138"/>
                  </a:lnTo>
                  <a:lnTo>
                    <a:pt x="226555" y="1034268"/>
                  </a:lnTo>
                  <a:lnTo>
                    <a:pt x="265081" y="1058375"/>
                  </a:lnTo>
                  <a:lnTo>
                    <a:pt x="305777" y="1079277"/>
                  </a:lnTo>
                  <a:lnTo>
                    <a:pt x="348453" y="1096790"/>
                  </a:lnTo>
                  <a:lnTo>
                    <a:pt x="392920" y="1110731"/>
                  </a:lnTo>
                  <a:lnTo>
                    <a:pt x="438990" y="1120916"/>
                  </a:lnTo>
                  <a:lnTo>
                    <a:pt x="486472" y="1127161"/>
                  </a:lnTo>
                  <a:lnTo>
                    <a:pt x="535178" y="1129284"/>
                  </a:lnTo>
                  <a:lnTo>
                    <a:pt x="9986772" y="1129284"/>
                  </a:lnTo>
                  <a:lnTo>
                    <a:pt x="99867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3189" y="761"/>
              <a:ext cx="0" cy="593090"/>
            </a:xfrm>
            <a:custGeom>
              <a:avLst/>
              <a:gdLst/>
              <a:ahLst/>
              <a:cxnLst/>
              <a:rect l="l" t="t" r="r" b="b"/>
              <a:pathLst>
                <a:path h="593090">
                  <a:moveTo>
                    <a:pt x="0" y="0"/>
                  </a:moveTo>
                  <a:lnTo>
                    <a:pt x="0" y="593090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428" y="750125"/>
              <a:ext cx="3005455" cy="332740"/>
            </a:xfrm>
            <a:custGeom>
              <a:avLst/>
              <a:gdLst/>
              <a:ahLst/>
              <a:cxnLst/>
              <a:rect l="l" t="t" r="r" b="b"/>
              <a:pathLst>
                <a:path w="3005454" h="332740">
                  <a:moveTo>
                    <a:pt x="161544" y="41211"/>
                  </a:moveTo>
                  <a:lnTo>
                    <a:pt x="137414" y="41211"/>
                  </a:lnTo>
                  <a:lnTo>
                    <a:pt x="137414" y="176339"/>
                  </a:lnTo>
                  <a:lnTo>
                    <a:pt x="133934" y="205105"/>
                  </a:lnTo>
                  <a:lnTo>
                    <a:pt x="123507" y="225666"/>
                  </a:lnTo>
                  <a:lnTo>
                    <a:pt x="106121" y="238010"/>
                  </a:lnTo>
                  <a:lnTo>
                    <a:pt x="81788" y="242125"/>
                  </a:lnTo>
                  <a:lnTo>
                    <a:pt x="56451" y="237871"/>
                  </a:lnTo>
                  <a:lnTo>
                    <a:pt x="38354" y="225082"/>
                  </a:lnTo>
                  <a:lnTo>
                    <a:pt x="27495" y="203771"/>
                  </a:lnTo>
                  <a:lnTo>
                    <a:pt x="23876" y="173926"/>
                  </a:lnTo>
                  <a:lnTo>
                    <a:pt x="23876" y="41211"/>
                  </a:lnTo>
                  <a:lnTo>
                    <a:pt x="0" y="41211"/>
                  </a:lnTo>
                  <a:lnTo>
                    <a:pt x="88" y="176339"/>
                  </a:lnTo>
                  <a:lnTo>
                    <a:pt x="4927" y="214249"/>
                  </a:lnTo>
                  <a:lnTo>
                    <a:pt x="44361" y="258445"/>
                  </a:lnTo>
                  <a:lnTo>
                    <a:pt x="78867" y="263969"/>
                  </a:lnTo>
                  <a:lnTo>
                    <a:pt x="115036" y="258241"/>
                  </a:lnTo>
                  <a:lnTo>
                    <a:pt x="139204" y="242125"/>
                  </a:lnTo>
                  <a:lnTo>
                    <a:pt x="140868" y="241020"/>
                  </a:lnTo>
                  <a:lnTo>
                    <a:pt x="156375" y="212331"/>
                  </a:lnTo>
                  <a:lnTo>
                    <a:pt x="161544" y="172148"/>
                  </a:lnTo>
                  <a:lnTo>
                    <a:pt x="161544" y="41211"/>
                  </a:lnTo>
                  <a:close/>
                </a:path>
                <a:path w="3005454" h="332740">
                  <a:moveTo>
                    <a:pt x="380746" y="164655"/>
                  </a:moveTo>
                  <a:lnTo>
                    <a:pt x="373126" y="125996"/>
                  </a:lnTo>
                  <a:lnTo>
                    <a:pt x="339902" y="101295"/>
                  </a:lnTo>
                  <a:lnTo>
                    <a:pt x="327787" y="100266"/>
                  </a:lnTo>
                  <a:lnTo>
                    <a:pt x="311924" y="102133"/>
                  </a:lnTo>
                  <a:lnTo>
                    <a:pt x="298081" y="107696"/>
                  </a:lnTo>
                  <a:lnTo>
                    <a:pt x="286258" y="116992"/>
                  </a:lnTo>
                  <a:lnTo>
                    <a:pt x="276479" y="129984"/>
                  </a:lnTo>
                  <a:lnTo>
                    <a:pt x="275844" y="129984"/>
                  </a:lnTo>
                  <a:lnTo>
                    <a:pt x="275844" y="103822"/>
                  </a:lnTo>
                  <a:lnTo>
                    <a:pt x="252222" y="103822"/>
                  </a:lnTo>
                  <a:lnTo>
                    <a:pt x="252222" y="260286"/>
                  </a:lnTo>
                  <a:lnTo>
                    <a:pt x="275844" y="260286"/>
                  </a:lnTo>
                  <a:lnTo>
                    <a:pt x="275844" y="171005"/>
                  </a:lnTo>
                  <a:lnTo>
                    <a:pt x="276618" y="160515"/>
                  </a:lnTo>
                  <a:lnTo>
                    <a:pt x="302602" y="123812"/>
                  </a:lnTo>
                  <a:lnTo>
                    <a:pt x="320040" y="120205"/>
                  </a:lnTo>
                  <a:lnTo>
                    <a:pt x="336270" y="123380"/>
                  </a:lnTo>
                  <a:lnTo>
                    <a:pt x="347865" y="132892"/>
                  </a:lnTo>
                  <a:lnTo>
                    <a:pt x="354799" y="148767"/>
                  </a:lnTo>
                  <a:lnTo>
                    <a:pt x="357124" y="171005"/>
                  </a:lnTo>
                  <a:lnTo>
                    <a:pt x="357124" y="260286"/>
                  </a:lnTo>
                  <a:lnTo>
                    <a:pt x="380746" y="260286"/>
                  </a:lnTo>
                  <a:lnTo>
                    <a:pt x="380746" y="164655"/>
                  </a:lnTo>
                  <a:close/>
                </a:path>
                <a:path w="3005454" h="332740">
                  <a:moveTo>
                    <a:pt x="490728" y="103822"/>
                  </a:moveTo>
                  <a:lnTo>
                    <a:pt x="467233" y="103822"/>
                  </a:lnTo>
                  <a:lnTo>
                    <a:pt x="467233" y="260286"/>
                  </a:lnTo>
                  <a:lnTo>
                    <a:pt x="490728" y="260286"/>
                  </a:lnTo>
                  <a:lnTo>
                    <a:pt x="490728" y="103822"/>
                  </a:lnTo>
                  <a:close/>
                </a:path>
                <a:path w="3005454" h="332740">
                  <a:moveTo>
                    <a:pt x="494995" y="52133"/>
                  </a:moveTo>
                  <a:lnTo>
                    <a:pt x="494982" y="43116"/>
                  </a:lnTo>
                  <a:lnTo>
                    <a:pt x="493522" y="39560"/>
                  </a:lnTo>
                  <a:lnTo>
                    <a:pt x="487553" y="33337"/>
                  </a:lnTo>
                  <a:lnTo>
                    <a:pt x="483743" y="31813"/>
                  </a:lnTo>
                  <a:lnTo>
                    <a:pt x="474980" y="31813"/>
                  </a:lnTo>
                  <a:lnTo>
                    <a:pt x="471424" y="33337"/>
                  </a:lnTo>
                  <a:lnTo>
                    <a:pt x="468376" y="36385"/>
                  </a:lnTo>
                  <a:lnTo>
                    <a:pt x="465455" y="39433"/>
                  </a:lnTo>
                  <a:lnTo>
                    <a:pt x="463931" y="43116"/>
                  </a:lnTo>
                  <a:lnTo>
                    <a:pt x="463931" y="52133"/>
                  </a:lnTo>
                  <a:lnTo>
                    <a:pt x="465455" y="55943"/>
                  </a:lnTo>
                  <a:lnTo>
                    <a:pt x="468376" y="58864"/>
                  </a:lnTo>
                  <a:lnTo>
                    <a:pt x="471424" y="61785"/>
                  </a:lnTo>
                  <a:lnTo>
                    <a:pt x="474980" y="63182"/>
                  </a:lnTo>
                  <a:lnTo>
                    <a:pt x="483743" y="63182"/>
                  </a:lnTo>
                  <a:lnTo>
                    <a:pt x="487553" y="61785"/>
                  </a:lnTo>
                  <a:lnTo>
                    <a:pt x="490474" y="58737"/>
                  </a:lnTo>
                  <a:lnTo>
                    <a:pt x="493522" y="55816"/>
                  </a:lnTo>
                  <a:lnTo>
                    <a:pt x="494995" y="52133"/>
                  </a:lnTo>
                  <a:close/>
                </a:path>
                <a:path w="3005454" h="332740">
                  <a:moveTo>
                    <a:pt x="650989" y="103822"/>
                  </a:moveTo>
                  <a:lnTo>
                    <a:pt x="611365" y="103822"/>
                  </a:lnTo>
                  <a:lnTo>
                    <a:pt x="611365" y="57848"/>
                  </a:lnTo>
                  <a:lnTo>
                    <a:pt x="587883" y="65468"/>
                  </a:lnTo>
                  <a:lnTo>
                    <a:pt x="587883" y="103822"/>
                  </a:lnTo>
                  <a:lnTo>
                    <a:pt x="560832" y="103822"/>
                  </a:lnTo>
                  <a:lnTo>
                    <a:pt x="560832" y="124269"/>
                  </a:lnTo>
                  <a:lnTo>
                    <a:pt x="587883" y="124269"/>
                  </a:lnTo>
                  <a:lnTo>
                    <a:pt x="587883" y="218249"/>
                  </a:lnTo>
                  <a:lnTo>
                    <a:pt x="590397" y="238163"/>
                  </a:lnTo>
                  <a:lnTo>
                    <a:pt x="597979" y="252374"/>
                  </a:lnTo>
                  <a:lnTo>
                    <a:pt x="610590" y="260883"/>
                  </a:lnTo>
                  <a:lnTo>
                    <a:pt x="628269" y="263715"/>
                  </a:lnTo>
                  <a:lnTo>
                    <a:pt x="637400" y="263715"/>
                  </a:lnTo>
                  <a:lnTo>
                    <a:pt x="645033" y="262064"/>
                  </a:lnTo>
                  <a:lnTo>
                    <a:pt x="650989" y="258762"/>
                  </a:lnTo>
                  <a:lnTo>
                    <a:pt x="650989" y="243649"/>
                  </a:lnTo>
                  <a:lnTo>
                    <a:pt x="650989" y="238442"/>
                  </a:lnTo>
                  <a:lnTo>
                    <a:pt x="646430" y="241871"/>
                  </a:lnTo>
                  <a:lnTo>
                    <a:pt x="640969" y="243649"/>
                  </a:lnTo>
                  <a:lnTo>
                    <a:pt x="626491" y="243649"/>
                  </a:lnTo>
                  <a:lnTo>
                    <a:pt x="620649" y="241363"/>
                  </a:lnTo>
                  <a:lnTo>
                    <a:pt x="613283" y="232727"/>
                  </a:lnTo>
                  <a:lnTo>
                    <a:pt x="611365" y="224980"/>
                  </a:lnTo>
                  <a:lnTo>
                    <a:pt x="611365" y="124269"/>
                  </a:lnTo>
                  <a:lnTo>
                    <a:pt x="650989" y="124269"/>
                  </a:lnTo>
                  <a:lnTo>
                    <a:pt x="650989" y="103822"/>
                  </a:lnTo>
                  <a:close/>
                </a:path>
                <a:path w="3005454" h="332740">
                  <a:moveTo>
                    <a:pt x="1085596" y="149796"/>
                  </a:moveTo>
                  <a:lnTo>
                    <a:pt x="1081328" y="100723"/>
                  </a:lnTo>
                  <a:lnTo>
                    <a:pt x="1068527" y="65684"/>
                  </a:lnTo>
                  <a:lnTo>
                    <a:pt x="1061364" y="58635"/>
                  </a:lnTo>
                  <a:lnTo>
                    <a:pt x="1061364" y="153987"/>
                  </a:lnTo>
                  <a:lnTo>
                    <a:pt x="1058557" y="192582"/>
                  </a:lnTo>
                  <a:lnTo>
                    <a:pt x="1049845" y="221081"/>
                  </a:lnTo>
                  <a:lnTo>
                    <a:pt x="1035316" y="238201"/>
                  </a:lnTo>
                  <a:lnTo>
                    <a:pt x="1014984" y="243903"/>
                  </a:lnTo>
                  <a:lnTo>
                    <a:pt x="994397" y="238290"/>
                  </a:lnTo>
                  <a:lnTo>
                    <a:pt x="979716" y="221424"/>
                  </a:lnTo>
                  <a:lnTo>
                    <a:pt x="970915" y="193332"/>
                  </a:lnTo>
                  <a:lnTo>
                    <a:pt x="968070" y="155130"/>
                  </a:lnTo>
                  <a:lnTo>
                    <a:pt x="968082" y="152717"/>
                  </a:lnTo>
                  <a:lnTo>
                    <a:pt x="971003" y="111912"/>
                  </a:lnTo>
                  <a:lnTo>
                    <a:pt x="980059" y="81876"/>
                  </a:lnTo>
                  <a:lnTo>
                    <a:pt x="995095" y="63855"/>
                  </a:lnTo>
                  <a:lnTo>
                    <a:pt x="1016127" y="57848"/>
                  </a:lnTo>
                  <a:lnTo>
                    <a:pt x="1035951" y="63779"/>
                  </a:lnTo>
                  <a:lnTo>
                    <a:pt x="1050124" y="81572"/>
                  </a:lnTo>
                  <a:lnTo>
                    <a:pt x="1058621" y="111213"/>
                  </a:lnTo>
                  <a:lnTo>
                    <a:pt x="1061262" y="149796"/>
                  </a:lnTo>
                  <a:lnTo>
                    <a:pt x="1061364" y="153987"/>
                  </a:lnTo>
                  <a:lnTo>
                    <a:pt x="1061364" y="58635"/>
                  </a:lnTo>
                  <a:lnTo>
                    <a:pt x="1060577" y="57848"/>
                  </a:lnTo>
                  <a:lnTo>
                    <a:pt x="1047178" y="44665"/>
                  </a:lnTo>
                  <a:lnTo>
                    <a:pt x="1017270" y="37655"/>
                  </a:lnTo>
                  <a:lnTo>
                    <a:pt x="1000569" y="39522"/>
                  </a:lnTo>
                  <a:lnTo>
                    <a:pt x="962787" y="67373"/>
                  </a:lnTo>
                  <a:lnTo>
                    <a:pt x="948664" y="104203"/>
                  </a:lnTo>
                  <a:lnTo>
                    <a:pt x="943991" y="155130"/>
                  </a:lnTo>
                  <a:lnTo>
                    <a:pt x="945083" y="179590"/>
                  </a:lnTo>
                  <a:lnTo>
                    <a:pt x="953846" y="219786"/>
                  </a:lnTo>
                  <a:lnTo>
                    <a:pt x="983018" y="256844"/>
                  </a:lnTo>
                  <a:lnTo>
                    <a:pt x="1012444" y="263969"/>
                  </a:lnTo>
                  <a:lnTo>
                    <a:pt x="1029042" y="262140"/>
                  </a:lnTo>
                  <a:lnTo>
                    <a:pt x="1043597" y="256641"/>
                  </a:lnTo>
                  <a:lnTo>
                    <a:pt x="1056144" y="247472"/>
                  </a:lnTo>
                  <a:lnTo>
                    <a:pt x="1059065" y="243903"/>
                  </a:lnTo>
                  <a:lnTo>
                    <a:pt x="1066673" y="234632"/>
                  </a:lnTo>
                  <a:lnTo>
                    <a:pt x="1074928" y="218274"/>
                  </a:lnTo>
                  <a:lnTo>
                    <a:pt x="1080846" y="198691"/>
                  </a:lnTo>
                  <a:lnTo>
                    <a:pt x="1084402" y="175882"/>
                  </a:lnTo>
                  <a:lnTo>
                    <a:pt x="1085596" y="149796"/>
                  </a:lnTo>
                  <a:close/>
                </a:path>
                <a:path w="3005454" h="332740">
                  <a:moveTo>
                    <a:pt x="1242695" y="36385"/>
                  </a:moveTo>
                  <a:lnTo>
                    <a:pt x="1233170" y="36385"/>
                  </a:lnTo>
                  <a:lnTo>
                    <a:pt x="1227239" y="41376"/>
                  </a:lnTo>
                  <a:lnTo>
                    <a:pt x="1220317" y="46405"/>
                  </a:lnTo>
                  <a:lnTo>
                    <a:pt x="1185367" y="65633"/>
                  </a:lnTo>
                  <a:lnTo>
                    <a:pt x="1168400" y="71691"/>
                  </a:lnTo>
                  <a:lnTo>
                    <a:pt x="1168400" y="96964"/>
                  </a:lnTo>
                  <a:lnTo>
                    <a:pt x="1203909" y="81991"/>
                  </a:lnTo>
                  <a:lnTo>
                    <a:pt x="1219073" y="71056"/>
                  </a:lnTo>
                  <a:lnTo>
                    <a:pt x="1219073" y="260286"/>
                  </a:lnTo>
                  <a:lnTo>
                    <a:pt x="1242695" y="260286"/>
                  </a:lnTo>
                  <a:lnTo>
                    <a:pt x="1242695" y="71056"/>
                  </a:lnTo>
                  <a:lnTo>
                    <a:pt x="1242695" y="36385"/>
                  </a:lnTo>
                  <a:close/>
                </a:path>
                <a:path w="3005454" h="332740">
                  <a:moveTo>
                    <a:pt x="1595462" y="0"/>
                  </a:moveTo>
                  <a:lnTo>
                    <a:pt x="1573149" y="0"/>
                  </a:lnTo>
                  <a:lnTo>
                    <a:pt x="1573149" y="287083"/>
                  </a:lnTo>
                  <a:lnTo>
                    <a:pt x="1595462" y="287083"/>
                  </a:lnTo>
                  <a:lnTo>
                    <a:pt x="1595462" y="0"/>
                  </a:lnTo>
                  <a:close/>
                </a:path>
                <a:path w="3005454" h="332740">
                  <a:moveTo>
                    <a:pt x="1878101" y="105219"/>
                  </a:moveTo>
                  <a:lnTo>
                    <a:pt x="1877009" y="91782"/>
                  </a:lnTo>
                  <a:lnTo>
                    <a:pt x="1873415" y="78892"/>
                  </a:lnTo>
                  <a:lnTo>
                    <a:pt x="1867433" y="67741"/>
                  </a:lnTo>
                  <a:lnTo>
                    <a:pt x="1863686" y="63563"/>
                  </a:lnTo>
                  <a:lnTo>
                    <a:pt x="1859026" y="58356"/>
                  </a:lnTo>
                  <a:lnTo>
                    <a:pt x="1852930" y="54076"/>
                  </a:lnTo>
                  <a:lnTo>
                    <a:pt x="1852930" y="107505"/>
                  </a:lnTo>
                  <a:lnTo>
                    <a:pt x="1852041" y="118198"/>
                  </a:lnTo>
                  <a:lnTo>
                    <a:pt x="1821370" y="151574"/>
                  </a:lnTo>
                  <a:lnTo>
                    <a:pt x="1797558" y="154622"/>
                  </a:lnTo>
                  <a:lnTo>
                    <a:pt x="1769999" y="154622"/>
                  </a:lnTo>
                  <a:lnTo>
                    <a:pt x="1769999" y="63563"/>
                  </a:lnTo>
                  <a:lnTo>
                    <a:pt x="1800860" y="63563"/>
                  </a:lnTo>
                  <a:lnTo>
                    <a:pt x="1823618" y="66306"/>
                  </a:lnTo>
                  <a:lnTo>
                    <a:pt x="1839887" y="74536"/>
                  </a:lnTo>
                  <a:lnTo>
                    <a:pt x="1849666" y="88265"/>
                  </a:lnTo>
                  <a:lnTo>
                    <a:pt x="1852930" y="107505"/>
                  </a:lnTo>
                  <a:lnTo>
                    <a:pt x="1852930" y="54076"/>
                  </a:lnTo>
                  <a:lnTo>
                    <a:pt x="1848370" y="50863"/>
                  </a:lnTo>
                  <a:lnTo>
                    <a:pt x="1835861" y="45504"/>
                  </a:lnTo>
                  <a:lnTo>
                    <a:pt x="1821459" y="42291"/>
                  </a:lnTo>
                  <a:lnTo>
                    <a:pt x="1805178" y="41211"/>
                  </a:lnTo>
                  <a:lnTo>
                    <a:pt x="1746123" y="41211"/>
                  </a:lnTo>
                  <a:lnTo>
                    <a:pt x="1746123" y="260286"/>
                  </a:lnTo>
                  <a:lnTo>
                    <a:pt x="1769999" y="260286"/>
                  </a:lnTo>
                  <a:lnTo>
                    <a:pt x="1769999" y="177101"/>
                  </a:lnTo>
                  <a:lnTo>
                    <a:pt x="1799336" y="177101"/>
                  </a:lnTo>
                  <a:lnTo>
                    <a:pt x="1843633" y="166979"/>
                  </a:lnTo>
                  <a:lnTo>
                    <a:pt x="1858987" y="154622"/>
                  </a:lnTo>
                  <a:lnTo>
                    <a:pt x="1865503" y="147574"/>
                  </a:lnTo>
                  <a:lnTo>
                    <a:pt x="1872564" y="135343"/>
                  </a:lnTo>
                  <a:lnTo>
                    <a:pt x="1876793" y="121615"/>
                  </a:lnTo>
                  <a:lnTo>
                    <a:pt x="1878088" y="107505"/>
                  </a:lnTo>
                  <a:lnTo>
                    <a:pt x="1878101" y="105219"/>
                  </a:lnTo>
                  <a:close/>
                </a:path>
                <a:path w="3005454" h="332740">
                  <a:moveTo>
                    <a:pt x="2009140" y="175069"/>
                  </a:moveTo>
                  <a:lnTo>
                    <a:pt x="1999703" y="131013"/>
                  </a:lnTo>
                  <a:lnTo>
                    <a:pt x="1992630" y="120459"/>
                  </a:lnTo>
                  <a:lnTo>
                    <a:pt x="1992376" y="120078"/>
                  </a:lnTo>
                  <a:lnTo>
                    <a:pt x="1984756" y="112941"/>
                  </a:lnTo>
                  <a:lnTo>
                    <a:pt x="1984756" y="167068"/>
                  </a:lnTo>
                  <a:lnTo>
                    <a:pt x="1898523" y="167068"/>
                  </a:lnTo>
                  <a:lnTo>
                    <a:pt x="1921205" y="127698"/>
                  </a:lnTo>
                  <a:lnTo>
                    <a:pt x="1945005" y="120459"/>
                  </a:lnTo>
                  <a:lnTo>
                    <a:pt x="1953831" y="121246"/>
                  </a:lnTo>
                  <a:lnTo>
                    <a:pt x="1982076" y="147574"/>
                  </a:lnTo>
                  <a:lnTo>
                    <a:pt x="1984756" y="167068"/>
                  </a:lnTo>
                  <a:lnTo>
                    <a:pt x="1984756" y="112941"/>
                  </a:lnTo>
                  <a:lnTo>
                    <a:pt x="1983130" y="111417"/>
                  </a:lnTo>
                  <a:lnTo>
                    <a:pt x="1972195" y="105219"/>
                  </a:lnTo>
                  <a:lnTo>
                    <a:pt x="1959559" y="101511"/>
                  </a:lnTo>
                  <a:lnTo>
                    <a:pt x="1945259" y="100266"/>
                  </a:lnTo>
                  <a:lnTo>
                    <a:pt x="1930704" y="101727"/>
                  </a:lnTo>
                  <a:lnTo>
                    <a:pt x="1894332" y="123507"/>
                  </a:lnTo>
                  <a:lnTo>
                    <a:pt x="1875167" y="165417"/>
                  </a:lnTo>
                  <a:lnTo>
                    <a:pt x="1873885" y="182435"/>
                  </a:lnTo>
                  <a:lnTo>
                    <a:pt x="1875040" y="200545"/>
                  </a:lnTo>
                  <a:lnTo>
                    <a:pt x="1892554" y="242379"/>
                  </a:lnTo>
                  <a:lnTo>
                    <a:pt x="1928583" y="262623"/>
                  </a:lnTo>
                  <a:lnTo>
                    <a:pt x="1944243" y="263969"/>
                  </a:lnTo>
                  <a:lnTo>
                    <a:pt x="1960118" y="263017"/>
                  </a:lnTo>
                  <a:lnTo>
                    <a:pt x="1974469" y="260146"/>
                  </a:lnTo>
                  <a:lnTo>
                    <a:pt x="1987283" y="255346"/>
                  </a:lnTo>
                  <a:lnTo>
                    <a:pt x="1998599" y="248602"/>
                  </a:lnTo>
                  <a:lnTo>
                    <a:pt x="1998599" y="243776"/>
                  </a:lnTo>
                  <a:lnTo>
                    <a:pt x="1998599" y="225996"/>
                  </a:lnTo>
                  <a:lnTo>
                    <a:pt x="1987257" y="233768"/>
                  </a:lnTo>
                  <a:lnTo>
                    <a:pt x="1975332" y="239318"/>
                  </a:lnTo>
                  <a:lnTo>
                    <a:pt x="1962823" y="242671"/>
                  </a:lnTo>
                  <a:lnTo>
                    <a:pt x="1949704" y="243776"/>
                  </a:lnTo>
                  <a:lnTo>
                    <a:pt x="1938667" y="242874"/>
                  </a:lnTo>
                  <a:lnTo>
                    <a:pt x="1906689" y="221411"/>
                  </a:lnTo>
                  <a:lnTo>
                    <a:pt x="1898269" y="187896"/>
                  </a:lnTo>
                  <a:lnTo>
                    <a:pt x="2009140" y="187896"/>
                  </a:lnTo>
                  <a:lnTo>
                    <a:pt x="2009140" y="175069"/>
                  </a:lnTo>
                  <a:close/>
                </a:path>
                <a:path w="3005454" h="332740">
                  <a:moveTo>
                    <a:pt x="2108073" y="103187"/>
                  </a:moveTo>
                  <a:lnTo>
                    <a:pt x="2104390" y="101917"/>
                  </a:lnTo>
                  <a:lnTo>
                    <a:pt x="2099183" y="101155"/>
                  </a:lnTo>
                  <a:lnTo>
                    <a:pt x="2092706" y="101155"/>
                  </a:lnTo>
                  <a:lnTo>
                    <a:pt x="2058682" y="121577"/>
                  </a:lnTo>
                  <a:lnTo>
                    <a:pt x="2051939" y="136334"/>
                  </a:lnTo>
                  <a:lnTo>
                    <a:pt x="2051304" y="136334"/>
                  </a:lnTo>
                  <a:lnTo>
                    <a:pt x="2051304" y="103822"/>
                  </a:lnTo>
                  <a:lnTo>
                    <a:pt x="2027682" y="103822"/>
                  </a:lnTo>
                  <a:lnTo>
                    <a:pt x="2027682" y="260286"/>
                  </a:lnTo>
                  <a:lnTo>
                    <a:pt x="2051304" y="260286"/>
                  </a:lnTo>
                  <a:lnTo>
                    <a:pt x="2051304" y="180149"/>
                  </a:lnTo>
                  <a:lnTo>
                    <a:pt x="2051989" y="167843"/>
                  </a:lnTo>
                  <a:lnTo>
                    <a:pt x="2067966" y="131787"/>
                  </a:lnTo>
                  <a:lnTo>
                    <a:pt x="2089150" y="122999"/>
                  </a:lnTo>
                  <a:lnTo>
                    <a:pt x="2097278" y="122999"/>
                  </a:lnTo>
                  <a:lnTo>
                    <a:pt x="2103501" y="124777"/>
                  </a:lnTo>
                  <a:lnTo>
                    <a:pt x="2108073" y="128079"/>
                  </a:lnTo>
                  <a:lnTo>
                    <a:pt x="2108073" y="122999"/>
                  </a:lnTo>
                  <a:lnTo>
                    <a:pt x="2108073" y="103187"/>
                  </a:lnTo>
                  <a:close/>
                </a:path>
                <a:path w="3005454" h="332740">
                  <a:moveTo>
                    <a:pt x="2217547" y="107886"/>
                  </a:moveTo>
                  <a:lnTo>
                    <a:pt x="2209419" y="104559"/>
                  </a:lnTo>
                  <a:lnTo>
                    <a:pt x="2200719" y="102171"/>
                  </a:lnTo>
                  <a:lnTo>
                    <a:pt x="2191435" y="100749"/>
                  </a:lnTo>
                  <a:lnTo>
                    <a:pt x="2181606" y="100266"/>
                  </a:lnTo>
                  <a:lnTo>
                    <a:pt x="2164105" y="101739"/>
                  </a:lnTo>
                  <a:lnTo>
                    <a:pt x="2122805" y="123507"/>
                  </a:lnTo>
                  <a:lnTo>
                    <a:pt x="2102319" y="167284"/>
                  </a:lnTo>
                  <a:lnTo>
                    <a:pt x="2100961" y="185737"/>
                  </a:lnTo>
                  <a:lnTo>
                    <a:pt x="2102243" y="202577"/>
                  </a:lnTo>
                  <a:lnTo>
                    <a:pt x="2121662" y="242506"/>
                  </a:lnTo>
                  <a:lnTo>
                    <a:pt x="2159381" y="262636"/>
                  </a:lnTo>
                  <a:lnTo>
                    <a:pt x="2175002" y="263969"/>
                  </a:lnTo>
                  <a:lnTo>
                    <a:pt x="2186648" y="263283"/>
                  </a:lnTo>
                  <a:lnTo>
                    <a:pt x="2197582" y="261213"/>
                  </a:lnTo>
                  <a:lnTo>
                    <a:pt x="2207844" y="257759"/>
                  </a:lnTo>
                  <a:lnTo>
                    <a:pt x="2217420" y="252920"/>
                  </a:lnTo>
                  <a:lnTo>
                    <a:pt x="2217420" y="243903"/>
                  </a:lnTo>
                  <a:lnTo>
                    <a:pt x="2217420" y="230187"/>
                  </a:lnTo>
                  <a:lnTo>
                    <a:pt x="2208199" y="236194"/>
                  </a:lnTo>
                  <a:lnTo>
                    <a:pt x="2198649" y="240474"/>
                  </a:lnTo>
                  <a:lnTo>
                    <a:pt x="2188768" y="243052"/>
                  </a:lnTo>
                  <a:lnTo>
                    <a:pt x="2178558" y="243903"/>
                  </a:lnTo>
                  <a:lnTo>
                    <a:pt x="2166734" y="242887"/>
                  </a:lnTo>
                  <a:lnTo>
                    <a:pt x="2132927" y="218516"/>
                  </a:lnTo>
                  <a:lnTo>
                    <a:pt x="2124837" y="183578"/>
                  </a:lnTo>
                  <a:lnTo>
                    <a:pt x="2125815" y="169938"/>
                  </a:lnTo>
                  <a:lnTo>
                    <a:pt x="2148916" y="130022"/>
                  </a:lnTo>
                  <a:lnTo>
                    <a:pt x="2180209" y="120205"/>
                  </a:lnTo>
                  <a:lnTo>
                    <a:pt x="2189962" y="120980"/>
                  </a:lnTo>
                  <a:lnTo>
                    <a:pt x="2199449" y="123278"/>
                  </a:lnTo>
                  <a:lnTo>
                    <a:pt x="2208631" y="127127"/>
                  </a:lnTo>
                  <a:lnTo>
                    <a:pt x="2217547" y="132524"/>
                  </a:lnTo>
                  <a:lnTo>
                    <a:pt x="2217547" y="120205"/>
                  </a:lnTo>
                  <a:lnTo>
                    <a:pt x="2217547" y="107886"/>
                  </a:lnTo>
                  <a:close/>
                </a:path>
                <a:path w="3005454" h="332740">
                  <a:moveTo>
                    <a:pt x="2361184" y="175069"/>
                  </a:moveTo>
                  <a:lnTo>
                    <a:pt x="2351748" y="131013"/>
                  </a:lnTo>
                  <a:lnTo>
                    <a:pt x="2344674" y="120459"/>
                  </a:lnTo>
                  <a:lnTo>
                    <a:pt x="2344420" y="120078"/>
                  </a:lnTo>
                  <a:lnTo>
                    <a:pt x="2336800" y="112941"/>
                  </a:lnTo>
                  <a:lnTo>
                    <a:pt x="2336800" y="167068"/>
                  </a:lnTo>
                  <a:lnTo>
                    <a:pt x="2250567" y="167068"/>
                  </a:lnTo>
                  <a:lnTo>
                    <a:pt x="2273249" y="127698"/>
                  </a:lnTo>
                  <a:lnTo>
                    <a:pt x="2297049" y="120459"/>
                  </a:lnTo>
                  <a:lnTo>
                    <a:pt x="2305875" y="121246"/>
                  </a:lnTo>
                  <a:lnTo>
                    <a:pt x="2334145" y="147612"/>
                  </a:lnTo>
                  <a:lnTo>
                    <a:pt x="2336800" y="167068"/>
                  </a:lnTo>
                  <a:lnTo>
                    <a:pt x="2336800" y="112941"/>
                  </a:lnTo>
                  <a:lnTo>
                    <a:pt x="2335174" y="111417"/>
                  </a:lnTo>
                  <a:lnTo>
                    <a:pt x="2324239" y="105219"/>
                  </a:lnTo>
                  <a:lnTo>
                    <a:pt x="2311603" y="101511"/>
                  </a:lnTo>
                  <a:lnTo>
                    <a:pt x="2297303" y="100266"/>
                  </a:lnTo>
                  <a:lnTo>
                    <a:pt x="2282748" y="101727"/>
                  </a:lnTo>
                  <a:lnTo>
                    <a:pt x="2246376" y="123507"/>
                  </a:lnTo>
                  <a:lnTo>
                    <a:pt x="2227211" y="165417"/>
                  </a:lnTo>
                  <a:lnTo>
                    <a:pt x="2225929" y="182435"/>
                  </a:lnTo>
                  <a:lnTo>
                    <a:pt x="2227084" y="200545"/>
                  </a:lnTo>
                  <a:lnTo>
                    <a:pt x="2244598" y="242379"/>
                  </a:lnTo>
                  <a:lnTo>
                    <a:pt x="2280628" y="262623"/>
                  </a:lnTo>
                  <a:lnTo>
                    <a:pt x="2296287" y="263969"/>
                  </a:lnTo>
                  <a:lnTo>
                    <a:pt x="2312162" y="263017"/>
                  </a:lnTo>
                  <a:lnTo>
                    <a:pt x="2326513" y="260146"/>
                  </a:lnTo>
                  <a:lnTo>
                    <a:pt x="2339327" y="255346"/>
                  </a:lnTo>
                  <a:lnTo>
                    <a:pt x="2350643" y="248602"/>
                  </a:lnTo>
                  <a:lnTo>
                    <a:pt x="2350643" y="243776"/>
                  </a:lnTo>
                  <a:lnTo>
                    <a:pt x="2350643" y="225996"/>
                  </a:lnTo>
                  <a:lnTo>
                    <a:pt x="2339302" y="233768"/>
                  </a:lnTo>
                  <a:lnTo>
                    <a:pt x="2327376" y="239318"/>
                  </a:lnTo>
                  <a:lnTo>
                    <a:pt x="2314867" y="242671"/>
                  </a:lnTo>
                  <a:lnTo>
                    <a:pt x="2301748" y="243776"/>
                  </a:lnTo>
                  <a:lnTo>
                    <a:pt x="2290711" y="242874"/>
                  </a:lnTo>
                  <a:lnTo>
                    <a:pt x="2258733" y="221411"/>
                  </a:lnTo>
                  <a:lnTo>
                    <a:pt x="2250313" y="187896"/>
                  </a:lnTo>
                  <a:lnTo>
                    <a:pt x="2361184" y="187896"/>
                  </a:lnTo>
                  <a:lnTo>
                    <a:pt x="2361184" y="175069"/>
                  </a:lnTo>
                  <a:close/>
                </a:path>
                <a:path w="3005454" h="332740">
                  <a:moveTo>
                    <a:pt x="2522474" y="177482"/>
                  </a:moveTo>
                  <a:lnTo>
                    <a:pt x="2512720" y="132537"/>
                  </a:lnTo>
                  <a:lnTo>
                    <a:pt x="2504148" y="120205"/>
                  </a:lnTo>
                  <a:lnTo>
                    <a:pt x="2498293" y="114528"/>
                  </a:lnTo>
                  <a:lnTo>
                    <a:pt x="2498293" y="177482"/>
                  </a:lnTo>
                  <a:lnTo>
                    <a:pt x="2497505" y="191731"/>
                  </a:lnTo>
                  <a:lnTo>
                    <a:pt x="2477935" y="233895"/>
                  </a:lnTo>
                  <a:lnTo>
                    <a:pt x="2448941" y="243903"/>
                  </a:lnTo>
                  <a:lnTo>
                    <a:pt x="2439555" y="243052"/>
                  </a:lnTo>
                  <a:lnTo>
                    <a:pt x="2431008" y="240461"/>
                  </a:lnTo>
                  <a:lnTo>
                    <a:pt x="2425382" y="237299"/>
                  </a:lnTo>
                  <a:lnTo>
                    <a:pt x="2423312" y="236143"/>
                  </a:lnTo>
                  <a:lnTo>
                    <a:pt x="2403348" y="196913"/>
                  </a:lnTo>
                  <a:lnTo>
                    <a:pt x="2403348" y="174180"/>
                  </a:lnTo>
                  <a:lnTo>
                    <a:pt x="2417318" y="135572"/>
                  </a:lnTo>
                  <a:lnTo>
                    <a:pt x="2452751" y="120205"/>
                  </a:lnTo>
                  <a:lnTo>
                    <a:pt x="2462606" y="121170"/>
                  </a:lnTo>
                  <a:lnTo>
                    <a:pt x="2495207" y="153416"/>
                  </a:lnTo>
                  <a:lnTo>
                    <a:pt x="2498293" y="177482"/>
                  </a:lnTo>
                  <a:lnTo>
                    <a:pt x="2498293" y="114528"/>
                  </a:lnTo>
                  <a:lnTo>
                    <a:pt x="2495766" y="112064"/>
                  </a:lnTo>
                  <a:lnTo>
                    <a:pt x="2484780" y="105511"/>
                  </a:lnTo>
                  <a:lnTo>
                    <a:pt x="2472232" y="101587"/>
                  </a:lnTo>
                  <a:lnTo>
                    <a:pt x="2458085" y="100266"/>
                  </a:lnTo>
                  <a:lnTo>
                    <a:pt x="2441397" y="102222"/>
                  </a:lnTo>
                  <a:lnTo>
                    <a:pt x="2426792" y="108077"/>
                  </a:lnTo>
                  <a:lnTo>
                    <a:pt x="2414308" y="117843"/>
                  </a:lnTo>
                  <a:lnTo>
                    <a:pt x="2403983" y="131508"/>
                  </a:lnTo>
                  <a:lnTo>
                    <a:pt x="2403348" y="131508"/>
                  </a:lnTo>
                  <a:lnTo>
                    <a:pt x="2403348" y="103822"/>
                  </a:lnTo>
                  <a:lnTo>
                    <a:pt x="2379726" y="103822"/>
                  </a:lnTo>
                  <a:lnTo>
                    <a:pt x="2379726" y="332295"/>
                  </a:lnTo>
                  <a:lnTo>
                    <a:pt x="2403348" y="332295"/>
                  </a:lnTo>
                  <a:lnTo>
                    <a:pt x="2403348" y="237299"/>
                  </a:lnTo>
                  <a:lnTo>
                    <a:pt x="2403983" y="237299"/>
                  </a:lnTo>
                  <a:lnTo>
                    <a:pt x="2413127" y="248970"/>
                  </a:lnTo>
                  <a:lnTo>
                    <a:pt x="2423998" y="257302"/>
                  </a:lnTo>
                  <a:lnTo>
                    <a:pt x="2436609" y="262305"/>
                  </a:lnTo>
                  <a:lnTo>
                    <a:pt x="2450973" y="263969"/>
                  </a:lnTo>
                  <a:lnTo>
                    <a:pt x="2466441" y="262521"/>
                  </a:lnTo>
                  <a:lnTo>
                    <a:pt x="2480284" y="258152"/>
                  </a:lnTo>
                  <a:lnTo>
                    <a:pt x="2492489" y="250850"/>
                  </a:lnTo>
                  <a:lnTo>
                    <a:pt x="2499639" y="243903"/>
                  </a:lnTo>
                  <a:lnTo>
                    <a:pt x="2503043" y="240601"/>
                  </a:lnTo>
                  <a:lnTo>
                    <a:pt x="2511539" y="227812"/>
                  </a:lnTo>
                  <a:lnTo>
                    <a:pt x="2517610" y="213055"/>
                  </a:lnTo>
                  <a:lnTo>
                    <a:pt x="2521254" y="196278"/>
                  </a:lnTo>
                  <a:lnTo>
                    <a:pt x="2522474" y="177482"/>
                  </a:lnTo>
                  <a:close/>
                </a:path>
                <a:path w="3005454" h="332740">
                  <a:moveTo>
                    <a:pt x="2613914" y="103822"/>
                  </a:moveTo>
                  <a:lnTo>
                    <a:pt x="2574290" y="103822"/>
                  </a:lnTo>
                  <a:lnTo>
                    <a:pt x="2574290" y="57848"/>
                  </a:lnTo>
                  <a:lnTo>
                    <a:pt x="2550795" y="65468"/>
                  </a:lnTo>
                  <a:lnTo>
                    <a:pt x="2550795" y="103822"/>
                  </a:lnTo>
                  <a:lnTo>
                    <a:pt x="2523744" y="103822"/>
                  </a:lnTo>
                  <a:lnTo>
                    <a:pt x="2523744" y="124269"/>
                  </a:lnTo>
                  <a:lnTo>
                    <a:pt x="2550795" y="124269"/>
                  </a:lnTo>
                  <a:lnTo>
                    <a:pt x="2550795" y="218249"/>
                  </a:lnTo>
                  <a:lnTo>
                    <a:pt x="2553309" y="238163"/>
                  </a:lnTo>
                  <a:lnTo>
                    <a:pt x="2560891" y="252374"/>
                  </a:lnTo>
                  <a:lnTo>
                    <a:pt x="2573502" y="260883"/>
                  </a:lnTo>
                  <a:lnTo>
                    <a:pt x="2591181" y="263715"/>
                  </a:lnTo>
                  <a:lnTo>
                    <a:pt x="2600325" y="263715"/>
                  </a:lnTo>
                  <a:lnTo>
                    <a:pt x="2607945" y="262064"/>
                  </a:lnTo>
                  <a:lnTo>
                    <a:pt x="2613914" y="258762"/>
                  </a:lnTo>
                  <a:lnTo>
                    <a:pt x="2613914" y="243649"/>
                  </a:lnTo>
                  <a:lnTo>
                    <a:pt x="2613914" y="238442"/>
                  </a:lnTo>
                  <a:lnTo>
                    <a:pt x="2609342" y="241871"/>
                  </a:lnTo>
                  <a:lnTo>
                    <a:pt x="2603881" y="243649"/>
                  </a:lnTo>
                  <a:lnTo>
                    <a:pt x="2589403" y="243649"/>
                  </a:lnTo>
                  <a:lnTo>
                    <a:pt x="2583561" y="241363"/>
                  </a:lnTo>
                  <a:lnTo>
                    <a:pt x="2576195" y="232727"/>
                  </a:lnTo>
                  <a:lnTo>
                    <a:pt x="2574290" y="224980"/>
                  </a:lnTo>
                  <a:lnTo>
                    <a:pt x="2574290" y="124269"/>
                  </a:lnTo>
                  <a:lnTo>
                    <a:pt x="2613914" y="124269"/>
                  </a:lnTo>
                  <a:lnTo>
                    <a:pt x="2613914" y="103822"/>
                  </a:lnTo>
                  <a:close/>
                </a:path>
                <a:path w="3005454" h="332740">
                  <a:moveTo>
                    <a:pt x="2708529" y="103187"/>
                  </a:moveTo>
                  <a:lnTo>
                    <a:pt x="2704846" y="101917"/>
                  </a:lnTo>
                  <a:lnTo>
                    <a:pt x="2699639" y="101155"/>
                  </a:lnTo>
                  <a:lnTo>
                    <a:pt x="2693162" y="101155"/>
                  </a:lnTo>
                  <a:lnTo>
                    <a:pt x="2659138" y="121577"/>
                  </a:lnTo>
                  <a:lnTo>
                    <a:pt x="2652395" y="136334"/>
                  </a:lnTo>
                  <a:lnTo>
                    <a:pt x="2651760" y="136334"/>
                  </a:lnTo>
                  <a:lnTo>
                    <a:pt x="2651760" y="103822"/>
                  </a:lnTo>
                  <a:lnTo>
                    <a:pt x="2628138" y="103822"/>
                  </a:lnTo>
                  <a:lnTo>
                    <a:pt x="2628138" y="260286"/>
                  </a:lnTo>
                  <a:lnTo>
                    <a:pt x="2651760" y="260286"/>
                  </a:lnTo>
                  <a:lnTo>
                    <a:pt x="2651760" y="180149"/>
                  </a:lnTo>
                  <a:lnTo>
                    <a:pt x="2652445" y="167843"/>
                  </a:lnTo>
                  <a:lnTo>
                    <a:pt x="2668422" y="131787"/>
                  </a:lnTo>
                  <a:lnTo>
                    <a:pt x="2689606" y="122999"/>
                  </a:lnTo>
                  <a:lnTo>
                    <a:pt x="2697734" y="122999"/>
                  </a:lnTo>
                  <a:lnTo>
                    <a:pt x="2703957" y="124777"/>
                  </a:lnTo>
                  <a:lnTo>
                    <a:pt x="2708529" y="128079"/>
                  </a:lnTo>
                  <a:lnTo>
                    <a:pt x="2708529" y="122999"/>
                  </a:lnTo>
                  <a:lnTo>
                    <a:pt x="2708529" y="103187"/>
                  </a:lnTo>
                  <a:close/>
                </a:path>
                <a:path w="3005454" h="332740">
                  <a:moveTo>
                    <a:pt x="2855658" y="182435"/>
                  </a:moveTo>
                  <a:lnTo>
                    <a:pt x="2844622" y="133553"/>
                  </a:lnTo>
                  <a:lnTo>
                    <a:pt x="2831490" y="117779"/>
                  </a:lnTo>
                  <a:lnTo>
                    <a:pt x="2831490" y="184086"/>
                  </a:lnTo>
                  <a:lnTo>
                    <a:pt x="2830753" y="196354"/>
                  </a:lnTo>
                  <a:lnTo>
                    <a:pt x="2810865" y="234911"/>
                  </a:lnTo>
                  <a:lnTo>
                    <a:pt x="2780030" y="243903"/>
                  </a:lnTo>
                  <a:lnTo>
                    <a:pt x="2768549" y="242862"/>
                  </a:lnTo>
                  <a:lnTo>
                    <a:pt x="2735008" y="218300"/>
                  </a:lnTo>
                  <a:lnTo>
                    <a:pt x="2726880" y="184086"/>
                  </a:lnTo>
                  <a:lnTo>
                    <a:pt x="2727007" y="180149"/>
                  </a:lnTo>
                  <a:lnTo>
                    <a:pt x="2741295" y="136969"/>
                  </a:lnTo>
                  <a:lnTo>
                    <a:pt x="2780030" y="120205"/>
                  </a:lnTo>
                  <a:lnTo>
                    <a:pt x="2791714" y="121234"/>
                  </a:lnTo>
                  <a:lnTo>
                    <a:pt x="2824086" y="145478"/>
                  </a:lnTo>
                  <a:lnTo>
                    <a:pt x="2831490" y="184086"/>
                  </a:lnTo>
                  <a:lnTo>
                    <a:pt x="2831490" y="117779"/>
                  </a:lnTo>
                  <a:lnTo>
                    <a:pt x="2825242" y="112331"/>
                  </a:lnTo>
                  <a:lnTo>
                    <a:pt x="2812669" y="105625"/>
                  </a:lnTo>
                  <a:lnTo>
                    <a:pt x="2798280" y="101612"/>
                  </a:lnTo>
                  <a:lnTo>
                    <a:pt x="2782062" y="100266"/>
                  </a:lnTo>
                  <a:lnTo>
                    <a:pt x="2764650" y="101676"/>
                  </a:lnTo>
                  <a:lnTo>
                    <a:pt x="2724150" y="122618"/>
                  </a:lnTo>
                  <a:lnTo>
                    <a:pt x="2704249" y="165608"/>
                  </a:lnTo>
                  <a:lnTo>
                    <a:pt x="2702941" y="184086"/>
                  </a:lnTo>
                  <a:lnTo>
                    <a:pt x="2704223" y="201142"/>
                  </a:lnTo>
                  <a:lnTo>
                    <a:pt x="2723642" y="241998"/>
                  </a:lnTo>
                  <a:lnTo>
                    <a:pt x="2762161" y="262597"/>
                  </a:lnTo>
                  <a:lnTo>
                    <a:pt x="2778379" y="263969"/>
                  </a:lnTo>
                  <a:lnTo>
                    <a:pt x="2794952" y="262572"/>
                  </a:lnTo>
                  <a:lnTo>
                    <a:pt x="2809824" y="258356"/>
                  </a:lnTo>
                  <a:lnTo>
                    <a:pt x="2823006" y="251333"/>
                  </a:lnTo>
                  <a:lnTo>
                    <a:pt x="2831681" y="243903"/>
                  </a:lnTo>
                  <a:lnTo>
                    <a:pt x="2834513" y="241490"/>
                  </a:lnTo>
                  <a:lnTo>
                    <a:pt x="2843771" y="229260"/>
                  </a:lnTo>
                  <a:lnTo>
                    <a:pt x="2850400" y="215201"/>
                  </a:lnTo>
                  <a:lnTo>
                    <a:pt x="2854388" y="199351"/>
                  </a:lnTo>
                  <a:lnTo>
                    <a:pt x="2855658" y="182435"/>
                  </a:lnTo>
                  <a:close/>
                </a:path>
                <a:path w="3005454" h="332740">
                  <a:moveTo>
                    <a:pt x="3005074" y="164655"/>
                  </a:moveTo>
                  <a:lnTo>
                    <a:pt x="2997454" y="125996"/>
                  </a:lnTo>
                  <a:lnTo>
                    <a:pt x="2964230" y="101295"/>
                  </a:lnTo>
                  <a:lnTo>
                    <a:pt x="2952115" y="100266"/>
                  </a:lnTo>
                  <a:lnTo>
                    <a:pt x="2936252" y="102133"/>
                  </a:lnTo>
                  <a:lnTo>
                    <a:pt x="2922409" y="107696"/>
                  </a:lnTo>
                  <a:lnTo>
                    <a:pt x="2910586" y="116992"/>
                  </a:lnTo>
                  <a:lnTo>
                    <a:pt x="2900807" y="129984"/>
                  </a:lnTo>
                  <a:lnTo>
                    <a:pt x="2900172" y="129984"/>
                  </a:lnTo>
                  <a:lnTo>
                    <a:pt x="2900172" y="103822"/>
                  </a:lnTo>
                  <a:lnTo>
                    <a:pt x="2876550" y="103822"/>
                  </a:lnTo>
                  <a:lnTo>
                    <a:pt x="2876550" y="260286"/>
                  </a:lnTo>
                  <a:lnTo>
                    <a:pt x="2900172" y="260286"/>
                  </a:lnTo>
                  <a:lnTo>
                    <a:pt x="2900172" y="171005"/>
                  </a:lnTo>
                  <a:lnTo>
                    <a:pt x="2900946" y="160515"/>
                  </a:lnTo>
                  <a:lnTo>
                    <a:pt x="2926931" y="123812"/>
                  </a:lnTo>
                  <a:lnTo>
                    <a:pt x="2944368" y="120205"/>
                  </a:lnTo>
                  <a:lnTo>
                    <a:pt x="2960598" y="123380"/>
                  </a:lnTo>
                  <a:lnTo>
                    <a:pt x="2972193" y="132892"/>
                  </a:lnTo>
                  <a:lnTo>
                    <a:pt x="2979128" y="148767"/>
                  </a:lnTo>
                  <a:lnTo>
                    <a:pt x="2981452" y="171005"/>
                  </a:lnTo>
                  <a:lnTo>
                    <a:pt x="2981452" y="260286"/>
                  </a:lnTo>
                  <a:lnTo>
                    <a:pt x="3005074" y="260286"/>
                  </a:lnTo>
                  <a:lnTo>
                    <a:pt x="3005074" y="164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9391" y="1538130"/>
            <a:ext cx="882700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>
                <a:latin typeface="NanumSquare_ac" panose="020B0600000101010101" pitchFamily="34" charset="-127"/>
                <a:cs typeface="Adobe Gothic Std B"/>
              </a:rPr>
              <a:t>Perceptron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445495" y="88392"/>
            <a:ext cx="1477010" cy="711835"/>
          </a:xfrm>
          <a:custGeom>
            <a:avLst/>
            <a:gdLst/>
            <a:ahLst/>
            <a:cxnLst/>
            <a:rect l="l" t="t" r="r" b="b"/>
            <a:pathLst>
              <a:path w="1477009" h="711835">
                <a:moveTo>
                  <a:pt x="1476755" y="0"/>
                </a:moveTo>
                <a:lnTo>
                  <a:pt x="0" y="0"/>
                </a:lnTo>
                <a:lnTo>
                  <a:pt x="0" y="711707"/>
                </a:lnTo>
                <a:lnTo>
                  <a:pt x="1476755" y="711707"/>
                </a:lnTo>
                <a:lnTo>
                  <a:pt x="147675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22457" y="108966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spc="-35">
                <a:solidFill>
                  <a:srgbClr val="FFFFFF"/>
                </a:solidFill>
                <a:latin typeface="Dotum"/>
                <a:cs typeface="Dotum"/>
              </a:rPr>
              <a:t>20</a:t>
            </a:r>
            <a:r>
              <a:rPr sz="1200" spc="-35">
                <a:solidFill>
                  <a:srgbClr val="FFFFFF"/>
                </a:solidFill>
                <a:latin typeface="Dotum"/>
                <a:cs typeface="Dotum"/>
              </a:rPr>
              <a:t>기</a:t>
            </a:r>
            <a:r>
              <a:rPr sz="1200" spc="-9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정규세션</a:t>
            </a:r>
            <a:endParaRPr sz="1200">
              <a:latin typeface="Dotum"/>
              <a:cs typeface="Dotum"/>
            </a:endParaRPr>
          </a:p>
          <a:p>
            <a:pPr algn="ctr">
              <a:lnSpc>
                <a:spcPct val="100000"/>
              </a:lnSpc>
            </a:pPr>
            <a:r>
              <a:rPr sz="1200" spc="-10">
                <a:solidFill>
                  <a:srgbClr val="FFFFFF"/>
                </a:solidFill>
                <a:latin typeface="Dotum"/>
                <a:cs typeface="Dotum"/>
              </a:rPr>
              <a:t>Neural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1200">
                <a:solidFill>
                  <a:srgbClr val="FFFFFF"/>
                </a:solidFill>
                <a:latin typeface="Dotum"/>
                <a:cs typeface="Dotum"/>
              </a:rPr>
              <a:t>Network</a:t>
            </a:r>
            <a:r>
              <a:rPr sz="1200" spc="-20">
                <a:solidFill>
                  <a:srgbClr val="FFFFFF"/>
                </a:solidFill>
                <a:latin typeface="Dotum"/>
                <a:cs typeface="Dotum"/>
              </a:rPr>
              <a:t> Basic</a:t>
            </a:r>
            <a:endParaRPr sz="1200">
              <a:latin typeface="Dotum"/>
              <a:cs typeface="Dot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61B68-F8E5-7AE1-D94A-C14F6F837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6"/>
          <a:stretch/>
        </p:blipFill>
        <p:spPr>
          <a:xfrm>
            <a:off x="1984178" y="1981200"/>
            <a:ext cx="853142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99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2569</Words>
  <Application>Microsoft Office PowerPoint</Application>
  <PresentationFormat>와이드스크린</PresentationFormat>
  <Paragraphs>690</Paragraphs>
  <Slides>57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1" baseType="lpstr">
      <vt:lpstr>12롯데마트드림Bold</vt:lpstr>
      <vt:lpstr>Adobe Gothic Std B</vt:lpstr>
      <vt:lpstr>Chalkboard</vt:lpstr>
      <vt:lpstr>NanumSquare_ac</vt:lpstr>
      <vt:lpstr>STIXGeneral</vt:lpstr>
      <vt:lpstr>나눔스퀘어라운드 Bold</vt:lpstr>
      <vt:lpstr>Dotum</vt:lpstr>
      <vt:lpstr>맑은 고딕</vt:lpstr>
      <vt:lpstr>맑은 고딕</vt:lpstr>
      <vt:lpstr>Arial</vt:lpstr>
      <vt:lpstr>Calibri</vt:lpstr>
      <vt:lpstr>Cambria Math</vt:lpstr>
      <vt:lpstr>Times New Roman</vt:lpstr>
      <vt:lpstr>Office Theme</vt:lpstr>
      <vt:lpstr>Neural Network Basic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Perceptron</vt:lpstr>
      <vt:lpstr>Perceptron</vt:lpstr>
      <vt:lpstr>활성화 함수</vt:lpstr>
      <vt:lpstr>활성화 함수 –   Step function</vt:lpstr>
      <vt:lpstr>활성화 함수 –   Sigmoid</vt:lpstr>
      <vt:lpstr>활성화 함수 –   Tanh</vt:lpstr>
      <vt:lpstr>Perceptron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Perceptron 학습</vt:lpstr>
      <vt:lpstr>02 | Feedforward &amp; Backpropagation</vt:lpstr>
      <vt:lpstr>순전파(Feedforward)</vt:lpstr>
      <vt:lpstr>순전파(Feedforward)</vt:lpstr>
      <vt:lpstr>순전파(Feedforward)</vt:lpstr>
      <vt:lpstr>순전파(Feedforward)</vt:lpstr>
      <vt:lpstr>손실함수(Cost Function)</vt:lpstr>
      <vt:lpstr>역전파(Backpropagation)</vt:lpstr>
      <vt:lpstr>역전파(Backpropagation)</vt:lpstr>
      <vt:lpstr>PowerPoint 프레젠테이션</vt:lpstr>
      <vt:lpstr>Chain Rule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역전파(Backpropagation)</vt:lpstr>
      <vt:lpstr>역전파 (Backpropagation)</vt:lpstr>
      <vt:lpstr>Vanishing Gradient Problem</vt:lpstr>
      <vt:lpstr>Vanishing Gradient Problem - sigmoid</vt:lpstr>
      <vt:lpstr>Vanishing Gradient Problem</vt:lpstr>
      <vt:lpstr>활성화함수 - ReLU 함수</vt:lpstr>
      <vt:lpstr>PowerPoint 프레젠테이션</vt:lpstr>
      <vt:lpstr>참고자료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하주찬</cp:lastModifiedBy>
  <cp:revision>1</cp:revision>
  <dcterms:created xsi:type="dcterms:W3CDTF">2022-07-28T06:08:51Z</dcterms:created>
  <dcterms:modified xsi:type="dcterms:W3CDTF">2023-07-31T10:38:50Z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2022-07-28T00:00:00Z</vt:filetime>
  </property>
  <property fmtid="{D5CDD505-2E9C-101B-9397-08002B2CF9AE}" pid="5" name="Producer">
    <vt:lpwstr>Microsoft® PowerPoint® 2019</vt:lpwstr>
  </property>
</Properties>
</file>